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tags/tag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6.xml" ContentType="application/vnd.openxmlformats-officedocument.presentationml.tags+xml"/>
  <Override PartName="/ppt/notesSlides/notesSlide26.xml" ContentType="application/vnd.openxmlformats-officedocument.presentationml.notesSlide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10.xml" ContentType="application/vnd.openxmlformats-officedocument.presentationml.tags+xml"/>
  <Override PartName="/ppt/notesSlides/notesSlide53.xml" ContentType="application/vnd.openxmlformats-officedocument.presentationml.notesSlide+xml"/>
  <Override PartName="/ppt/tags/tag11.xml" ContentType="application/vnd.openxmlformats-officedocument.presentationml.tag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12.xml" ContentType="application/vnd.openxmlformats-officedocument.presentationml.tags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358" r:id="rId2"/>
    <p:sldId id="597" r:id="rId3"/>
    <p:sldId id="399" r:id="rId4"/>
    <p:sldId id="679" r:id="rId5"/>
    <p:sldId id="606" r:id="rId6"/>
    <p:sldId id="666" r:id="rId7"/>
    <p:sldId id="667" r:id="rId8"/>
    <p:sldId id="670" r:id="rId9"/>
    <p:sldId id="671" r:id="rId10"/>
    <p:sldId id="681" r:id="rId11"/>
    <p:sldId id="682" r:id="rId12"/>
    <p:sldId id="613" r:id="rId13"/>
    <p:sldId id="614" r:id="rId14"/>
    <p:sldId id="653" r:id="rId15"/>
    <p:sldId id="673" r:id="rId16"/>
    <p:sldId id="632" r:id="rId17"/>
    <p:sldId id="639" r:id="rId18"/>
    <p:sldId id="620" r:id="rId19"/>
    <p:sldId id="641" r:id="rId20"/>
    <p:sldId id="642" r:id="rId21"/>
    <p:sldId id="643" r:id="rId22"/>
    <p:sldId id="644" r:id="rId23"/>
    <p:sldId id="678" r:id="rId24"/>
    <p:sldId id="672" r:id="rId25"/>
    <p:sldId id="815" r:id="rId26"/>
    <p:sldId id="786" r:id="rId27"/>
    <p:sldId id="788" r:id="rId28"/>
    <p:sldId id="789" r:id="rId29"/>
    <p:sldId id="790" r:id="rId30"/>
    <p:sldId id="791" r:id="rId31"/>
    <p:sldId id="792" r:id="rId32"/>
    <p:sldId id="793" r:id="rId33"/>
    <p:sldId id="794" r:id="rId34"/>
    <p:sldId id="795" r:id="rId35"/>
    <p:sldId id="796" r:id="rId36"/>
    <p:sldId id="797" r:id="rId37"/>
    <p:sldId id="798" r:id="rId38"/>
    <p:sldId id="799" r:id="rId39"/>
    <p:sldId id="800" r:id="rId40"/>
    <p:sldId id="801" r:id="rId41"/>
    <p:sldId id="802" r:id="rId42"/>
    <p:sldId id="803" r:id="rId43"/>
    <p:sldId id="804" r:id="rId44"/>
    <p:sldId id="805" r:id="rId45"/>
    <p:sldId id="806" r:id="rId46"/>
    <p:sldId id="807" r:id="rId47"/>
    <p:sldId id="808" r:id="rId48"/>
    <p:sldId id="809" r:id="rId49"/>
    <p:sldId id="810" r:id="rId50"/>
    <p:sldId id="811" r:id="rId51"/>
    <p:sldId id="812" r:id="rId52"/>
    <p:sldId id="813" r:id="rId53"/>
    <p:sldId id="775" r:id="rId54"/>
    <p:sldId id="776" r:id="rId55"/>
    <p:sldId id="816" r:id="rId56"/>
    <p:sldId id="774" r:id="rId57"/>
    <p:sldId id="684" r:id="rId58"/>
    <p:sldId id="772" r:id="rId59"/>
    <p:sldId id="747" r:id="rId60"/>
    <p:sldId id="748" r:id="rId61"/>
    <p:sldId id="773" r:id="rId62"/>
    <p:sldId id="778" r:id="rId63"/>
    <p:sldId id="751" r:id="rId64"/>
    <p:sldId id="750" r:id="rId65"/>
    <p:sldId id="777" r:id="rId66"/>
    <p:sldId id="779" r:id="rId67"/>
    <p:sldId id="782" r:id="rId68"/>
    <p:sldId id="784" r:id="rId69"/>
    <p:sldId id="783" r:id="rId70"/>
    <p:sldId id="752" r:id="rId71"/>
    <p:sldId id="753" r:id="rId72"/>
    <p:sldId id="754" r:id="rId73"/>
    <p:sldId id="755" r:id="rId74"/>
    <p:sldId id="756" r:id="rId75"/>
    <p:sldId id="647" r:id="rId76"/>
    <p:sldId id="658" r:id="rId77"/>
    <p:sldId id="814" r:id="rId78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529"/>
    <a:srgbClr val="0070C0"/>
    <a:srgbClr val="46AAC8"/>
    <a:srgbClr val="1F497D"/>
    <a:srgbClr val="78CEF9"/>
    <a:srgbClr val="A50021"/>
    <a:srgbClr val="FFFF99"/>
    <a:srgbClr val="00CCFF"/>
    <a:srgbClr val="DBF63C"/>
    <a:srgbClr val="86F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 autoAdjust="0"/>
    <p:restoredTop sz="86453" autoAdjust="0"/>
  </p:normalViewPr>
  <p:slideViewPr>
    <p:cSldViewPr>
      <p:cViewPr varScale="1">
        <p:scale>
          <a:sx n="77" d="100"/>
          <a:sy n="77" d="100"/>
        </p:scale>
        <p:origin x="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9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856" y="-102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atei:workspace:spark_paper:sosp_2011:analysis:FaultTolerance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1949401295252"/>
          <c:y val="0.112759643916914"/>
          <c:w val="0.77958906024320895"/>
          <c:h val="0.60854599406528198"/>
        </c:manualLayout>
      </c:layout>
      <c:barChart>
        <c:barDir val="col"/>
        <c:grouping val="clustered"/>
        <c:varyColors val="0"/>
        <c:ser>
          <c:idx val="0"/>
          <c:order val="0"/>
          <c:tx>
            <c:v>No Failure</c:v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val>
            <c:numRef>
              <c:f>'[FaultToleranceResults.xlsx]Draft 4'!$C$7:$L$7</c:f>
              <c:numCache>
                <c:formatCode>General</c:formatCode>
                <c:ptCount val="10"/>
                <c:pt idx="0">
                  <c:v>117.439579048</c:v>
                </c:pt>
                <c:pt idx="1">
                  <c:v>57.127581675999998</c:v>
                </c:pt>
                <c:pt idx="2">
                  <c:v>57.258032864999997</c:v>
                </c:pt>
                <c:pt idx="3">
                  <c:v>56.453165962999996</c:v>
                </c:pt>
                <c:pt idx="4">
                  <c:v>56.758279739000002</c:v>
                </c:pt>
                <c:pt idx="5">
                  <c:v>57.206157216000001</c:v>
                </c:pt>
                <c:pt idx="6">
                  <c:v>57.747787602999999</c:v>
                </c:pt>
                <c:pt idx="7">
                  <c:v>56.671404909000003</c:v>
                </c:pt>
                <c:pt idx="8">
                  <c:v>58.142853842000001</c:v>
                </c:pt>
                <c:pt idx="9">
                  <c:v>57.959652453999993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7D-9E43-A135-6F7211A39F1B}"/>
            </c:ext>
          </c:extLst>
        </c:ser>
        <c:ser>
          <c:idx val="1"/>
          <c:order val="1"/>
          <c:tx>
            <c:v>Failure in the 6th Iteration</c:v>
          </c:tx>
          <c:spPr>
            <a:gradFill rotWithShape="1">
              <a:gsLst>
                <a:gs pos="0">
                  <a:schemeClr val="accent2">
                    <a:tint val="100000"/>
                    <a:shade val="100000"/>
                    <a:satMod val="130000"/>
                  </a:schemeClr>
                </a:gs>
                <a:gs pos="100000">
                  <a:schemeClr val="accent2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-5400000" vert="horz"/>
              <a:lstStyle/>
              <a:p>
                <a:pPr>
                  <a:defRPr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'[FaultToleranceResults.xlsx]Draft 4'!$C$13:$L$13</c:f>
              <c:numCache>
                <c:formatCode>General</c:formatCode>
                <c:ptCount val="10"/>
                <c:pt idx="0">
                  <c:v>118.84012353599999</c:v>
                </c:pt>
                <c:pt idx="1">
                  <c:v>57.482512749999998</c:v>
                </c:pt>
                <c:pt idx="2">
                  <c:v>56.488576379000001</c:v>
                </c:pt>
                <c:pt idx="3">
                  <c:v>58.410185257000002</c:v>
                </c:pt>
                <c:pt idx="4">
                  <c:v>58.282009991999999</c:v>
                </c:pt>
                <c:pt idx="5">
                  <c:v>80.58479724599998</c:v>
                </c:pt>
                <c:pt idx="6">
                  <c:v>56.952982059</c:v>
                </c:pt>
                <c:pt idx="7">
                  <c:v>58.836493967999999</c:v>
                </c:pt>
                <c:pt idx="8">
                  <c:v>57.0317729</c:v>
                </c:pt>
                <c:pt idx="9">
                  <c:v>58.680599745000002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7D-9E43-A135-6F7211A39F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40615856"/>
        <c:axId val="-240424528"/>
      </c:barChart>
      <c:catAx>
        <c:axId val="-240615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Iteration</a:t>
                </a:r>
              </a:p>
            </c:rich>
          </c:tx>
          <c:overlay val="0"/>
        </c:title>
        <c:majorTickMark val="none"/>
        <c:minorTickMark val="none"/>
        <c:tickLblPos val="nextTo"/>
        <c:crossAx val="-240424528"/>
        <c:crosses val="autoZero"/>
        <c:auto val="1"/>
        <c:lblAlgn val="ctr"/>
        <c:lblOffset val="100"/>
        <c:noMultiLvlLbl val="0"/>
      </c:catAx>
      <c:valAx>
        <c:axId val="-240424528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Iteratrion time (s)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-240615856"/>
        <c:crosses val="autoZero"/>
        <c:crossBetween val="between"/>
      </c:valAx>
    </c:plotArea>
    <c:legend>
      <c:legendPos val="tr"/>
      <c:layout>
        <c:manualLayout>
          <c:xMode val="edge"/>
          <c:yMode val="edge"/>
          <c:x val="0.37481993349913401"/>
          <c:y val="4.0003271104464999E-2"/>
          <c:w val="0.581063402787659"/>
          <c:h val="0.16553359401503401"/>
        </c:manualLayout>
      </c:layout>
      <c:overlay val="1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200">
          <a:latin typeface="Corbel"/>
          <a:cs typeface="Corbel"/>
        </a:defRPr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A5A48-5805-6447-8169-6158ABA64DB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B8AF6C9-27DD-7E46-9BC0-D1C7A780C515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2AB9288F-07F3-0A4F-9666-1847F285E109}" type="parTrans" cxnId="{073D7EB7-E901-A64C-8385-9E3B5E329DC4}">
      <dgm:prSet/>
      <dgm:spPr/>
      <dgm:t>
        <a:bodyPr/>
        <a:lstStyle/>
        <a:p>
          <a:endParaRPr lang="en-US"/>
        </a:p>
      </dgm:t>
    </dgm:pt>
    <dgm:pt modelId="{FB74A178-C53A-8443-AC95-1E77CA246770}" type="sibTrans" cxnId="{073D7EB7-E901-A64C-8385-9E3B5E329DC4}">
      <dgm:prSet/>
      <dgm:spPr/>
      <dgm:t>
        <a:bodyPr/>
        <a:lstStyle/>
        <a:p>
          <a:endParaRPr lang="en-US"/>
        </a:p>
      </dgm:t>
    </dgm:pt>
    <dgm:pt modelId="{22F64077-3FF4-974F-94E5-BCEBE7AED8F1}">
      <dgm:prSet phldrT="[Text]"/>
      <dgm:spPr/>
      <dgm:t>
        <a:bodyPr/>
        <a:lstStyle/>
        <a:p>
          <a:r>
            <a:rPr lang="en-US" dirty="0"/>
            <a:t>filter</a:t>
          </a:r>
        </a:p>
      </dgm:t>
    </dgm:pt>
    <dgm:pt modelId="{6D8608E1-09AB-D14B-A90B-4D0A63F7BF95}" type="parTrans" cxnId="{30250EAB-312C-C046-8DEA-0B845EE1F362}">
      <dgm:prSet/>
      <dgm:spPr/>
      <dgm:t>
        <a:bodyPr/>
        <a:lstStyle/>
        <a:p>
          <a:endParaRPr lang="en-US"/>
        </a:p>
      </dgm:t>
    </dgm:pt>
    <dgm:pt modelId="{134083D4-8EB7-2A4E-815A-8A91F48C6CBC}" type="sibTrans" cxnId="{30250EAB-312C-C046-8DEA-0B845EE1F362}">
      <dgm:prSet/>
      <dgm:spPr/>
      <dgm:t>
        <a:bodyPr/>
        <a:lstStyle/>
        <a:p>
          <a:endParaRPr lang="en-US"/>
        </a:p>
      </dgm:t>
    </dgm:pt>
    <dgm:pt modelId="{80E4F380-2AEB-0049-9B38-66AEEF07ECF5}">
      <dgm:prSet phldrT="[Text]"/>
      <dgm:spPr/>
      <dgm:t>
        <a:bodyPr/>
        <a:lstStyle/>
        <a:p>
          <a:r>
            <a:rPr lang="en-US" dirty="0"/>
            <a:t>scan</a:t>
          </a:r>
        </a:p>
        <a:p>
          <a:r>
            <a:rPr lang="en-US" dirty="0"/>
            <a:t>(users)</a:t>
          </a:r>
        </a:p>
      </dgm:t>
    </dgm:pt>
    <dgm:pt modelId="{0A5E88EB-7064-ED4B-99E7-9EB8DF95C99F}" type="parTrans" cxnId="{06CF572F-CA83-794B-9C92-7634D1C283E1}">
      <dgm:prSet/>
      <dgm:spPr/>
      <dgm:t>
        <a:bodyPr/>
        <a:lstStyle/>
        <a:p>
          <a:endParaRPr lang="en-US"/>
        </a:p>
      </dgm:t>
    </dgm:pt>
    <dgm:pt modelId="{CDC04A33-F8E0-AB42-A4E2-D4748AAFFE49}" type="sibTrans" cxnId="{06CF572F-CA83-794B-9C92-7634D1C283E1}">
      <dgm:prSet/>
      <dgm:spPr/>
      <dgm:t>
        <a:bodyPr/>
        <a:lstStyle/>
        <a:p>
          <a:endParaRPr lang="en-US"/>
        </a:p>
      </dgm:t>
    </dgm:pt>
    <dgm:pt modelId="{16791FDA-8E91-CB45-8A56-E1C6F8780494}">
      <dgm:prSet phldrT="[Text]"/>
      <dgm:spPr/>
      <dgm:t>
        <a:bodyPr/>
        <a:lstStyle/>
        <a:p>
          <a:r>
            <a:rPr lang="en-US" dirty="0"/>
            <a:t>scan</a:t>
          </a:r>
        </a:p>
        <a:p>
          <a:r>
            <a:rPr lang="en-US" dirty="0"/>
            <a:t>(addresses)</a:t>
          </a:r>
        </a:p>
      </dgm:t>
    </dgm:pt>
    <dgm:pt modelId="{0372B5AB-60F7-A140-8484-262D7D388679}" type="parTrans" cxnId="{A63F028C-8D1A-DF45-9A97-B00626DADDFD}">
      <dgm:prSet/>
      <dgm:spPr/>
      <dgm:t>
        <a:bodyPr/>
        <a:lstStyle/>
        <a:p>
          <a:endParaRPr lang="en-US"/>
        </a:p>
      </dgm:t>
    </dgm:pt>
    <dgm:pt modelId="{6B3D2BF5-C057-3044-9CB9-A76C52239B34}" type="sibTrans" cxnId="{A63F028C-8D1A-DF45-9A97-B00626DADDFD}">
      <dgm:prSet/>
      <dgm:spPr/>
      <dgm:t>
        <a:bodyPr/>
        <a:lstStyle/>
        <a:p>
          <a:endParaRPr lang="en-US"/>
        </a:p>
      </dgm:t>
    </dgm:pt>
    <dgm:pt modelId="{437DE00A-2C7A-7744-90FC-6EA61570D95F}">
      <dgm:prSet phldrT="[Text]"/>
      <dgm:spPr/>
      <dgm:t>
        <a:bodyPr/>
        <a:lstStyle/>
        <a:p>
          <a:r>
            <a:rPr lang="en-US" dirty="0"/>
            <a:t>join</a:t>
          </a:r>
        </a:p>
      </dgm:t>
    </dgm:pt>
    <dgm:pt modelId="{FE6A4403-6419-C44C-986D-9EBD8B6D3091}" type="parTrans" cxnId="{2658686A-A95A-E244-969A-4ECE238A4BF5}">
      <dgm:prSet/>
      <dgm:spPr/>
      <dgm:t>
        <a:bodyPr/>
        <a:lstStyle/>
        <a:p>
          <a:endParaRPr lang="en-US"/>
        </a:p>
      </dgm:t>
    </dgm:pt>
    <dgm:pt modelId="{9423FABE-5262-EC45-B1DF-260A9EFBBD43}" type="sibTrans" cxnId="{2658686A-A95A-E244-969A-4ECE238A4BF5}">
      <dgm:prSet/>
      <dgm:spPr/>
      <dgm:t>
        <a:bodyPr/>
        <a:lstStyle/>
        <a:p>
          <a:endParaRPr lang="en-US"/>
        </a:p>
      </dgm:t>
    </dgm:pt>
    <dgm:pt modelId="{041C2A9E-D01A-5945-859C-2EDC01581BB1}" type="pres">
      <dgm:prSet presAssocID="{67FA5A48-5805-6447-8169-6158ABA64D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567F250-FFD4-4244-9282-06DBEB0E49E8}" type="pres">
      <dgm:prSet presAssocID="{0B8AF6C9-27DD-7E46-9BC0-D1C7A780C515}" presName="hierRoot1" presStyleCnt="0"/>
      <dgm:spPr/>
    </dgm:pt>
    <dgm:pt modelId="{565CD915-6EF8-CD46-9BF2-AAB53E5CEA4A}" type="pres">
      <dgm:prSet presAssocID="{0B8AF6C9-27DD-7E46-9BC0-D1C7A780C515}" presName="composite" presStyleCnt="0"/>
      <dgm:spPr/>
    </dgm:pt>
    <dgm:pt modelId="{8959FC4E-1AF8-4C44-990A-3A60D6DA1C8E}" type="pres">
      <dgm:prSet presAssocID="{0B8AF6C9-27DD-7E46-9BC0-D1C7A780C515}" presName="background" presStyleLbl="node0" presStyleIdx="0" presStyleCnt="1"/>
      <dgm:spPr>
        <a:effectLst/>
      </dgm:spPr>
    </dgm:pt>
    <dgm:pt modelId="{CD667AAF-8465-2148-B95E-2C73001F4879}" type="pres">
      <dgm:prSet presAssocID="{0B8AF6C9-27DD-7E46-9BC0-D1C7A780C515}" presName="text" presStyleLbl="fgAcc0" presStyleIdx="0" presStyleCnt="1">
        <dgm:presLayoutVars>
          <dgm:chPref val="3"/>
        </dgm:presLayoutVars>
      </dgm:prSet>
      <dgm:spPr/>
    </dgm:pt>
    <dgm:pt modelId="{0728E16A-4334-314C-A609-631906E0B6E7}" type="pres">
      <dgm:prSet presAssocID="{0B8AF6C9-27DD-7E46-9BC0-D1C7A780C515}" presName="hierChild2" presStyleCnt="0"/>
      <dgm:spPr/>
    </dgm:pt>
    <dgm:pt modelId="{D49191B1-C83D-0647-968E-187C447AD02E}" type="pres">
      <dgm:prSet presAssocID="{6D8608E1-09AB-D14B-A90B-4D0A63F7BF95}" presName="Name10" presStyleLbl="parChTrans1D2" presStyleIdx="0" presStyleCnt="1"/>
      <dgm:spPr/>
    </dgm:pt>
    <dgm:pt modelId="{AA66E637-5E30-AB4C-B6B8-7EE38A9EFCD1}" type="pres">
      <dgm:prSet presAssocID="{22F64077-3FF4-974F-94E5-BCEBE7AED8F1}" presName="hierRoot2" presStyleCnt="0"/>
      <dgm:spPr/>
    </dgm:pt>
    <dgm:pt modelId="{B3C626F1-ECC6-AC44-98BF-4F57A01B6FF4}" type="pres">
      <dgm:prSet presAssocID="{22F64077-3FF4-974F-94E5-BCEBE7AED8F1}" presName="composite2" presStyleCnt="0"/>
      <dgm:spPr/>
    </dgm:pt>
    <dgm:pt modelId="{1C15B605-D85D-C042-A27F-54EFFC2CC542}" type="pres">
      <dgm:prSet presAssocID="{22F64077-3FF4-974F-94E5-BCEBE7AED8F1}" presName="background2" presStyleLbl="node2" presStyleIdx="0" presStyleCnt="1"/>
      <dgm:spPr/>
    </dgm:pt>
    <dgm:pt modelId="{D391E57B-0DAF-264B-B7FD-6BF18D76BEE1}" type="pres">
      <dgm:prSet presAssocID="{22F64077-3FF4-974F-94E5-BCEBE7AED8F1}" presName="text2" presStyleLbl="fgAcc2" presStyleIdx="0" presStyleCnt="1">
        <dgm:presLayoutVars>
          <dgm:chPref val="3"/>
        </dgm:presLayoutVars>
      </dgm:prSet>
      <dgm:spPr/>
    </dgm:pt>
    <dgm:pt modelId="{427FE47F-77B1-A74B-95B9-96EA935544D4}" type="pres">
      <dgm:prSet presAssocID="{22F64077-3FF4-974F-94E5-BCEBE7AED8F1}" presName="hierChild3" presStyleCnt="0"/>
      <dgm:spPr/>
    </dgm:pt>
    <dgm:pt modelId="{B1C56CE1-E067-F147-B4F4-45C05CA5FC90}" type="pres">
      <dgm:prSet presAssocID="{FE6A4403-6419-C44C-986D-9EBD8B6D3091}" presName="Name17" presStyleLbl="parChTrans1D3" presStyleIdx="0" presStyleCnt="1"/>
      <dgm:spPr/>
    </dgm:pt>
    <dgm:pt modelId="{01D7D472-D296-CB41-B03A-5339CAFB9E7E}" type="pres">
      <dgm:prSet presAssocID="{437DE00A-2C7A-7744-90FC-6EA61570D95F}" presName="hierRoot3" presStyleCnt="0"/>
      <dgm:spPr/>
    </dgm:pt>
    <dgm:pt modelId="{883FCCD9-7CD9-2A48-871F-7BB53B76C5B9}" type="pres">
      <dgm:prSet presAssocID="{437DE00A-2C7A-7744-90FC-6EA61570D95F}" presName="composite3" presStyleCnt="0"/>
      <dgm:spPr/>
    </dgm:pt>
    <dgm:pt modelId="{0F530E69-8B77-5A4A-BAF4-ED4A755F75EA}" type="pres">
      <dgm:prSet presAssocID="{437DE00A-2C7A-7744-90FC-6EA61570D95F}" presName="background3" presStyleLbl="node3" presStyleIdx="0" presStyleCnt="1"/>
      <dgm:spPr/>
    </dgm:pt>
    <dgm:pt modelId="{43F4D81C-852D-0D45-89B1-B68CE67FDFB1}" type="pres">
      <dgm:prSet presAssocID="{437DE00A-2C7A-7744-90FC-6EA61570D95F}" presName="text3" presStyleLbl="fgAcc3" presStyleIdx="0" presStyleCnt="1">
        <dgm:presLayoutVars>
          <dgm:chPref val="3"/>
        </dgm:presLayoutVars>
      </dgm:prSet>
      <dgm:spPr/>
    </dgm:pt>
    <dgm:pt modelId="{0D0FDE97-D3DC-CF47-AF69-AB4585D94B8A}" type="pres">
      <dgm:prSet presAssocID="{437DE00A-2C7A-7744-90FC-6EA61570D95F}" presName="hierChild4" presStyleCnt="0"/>
      <dgm:spPr/>
    </dgm:pt>
    <dgm:pt modelId="{D2606CCE-438C-FB41-9437-46A9181B1E59}" type="pres">
      <dgm:prSet presAssocID="{0A5E88EB-7064-ED4B-99E7-9EB8DF95C99F}" presName="Name23" presStyleLbl="parChTrans1D4" presStyleIdx="0" presStyleCnt="2"/>
      <dgm:spPr/>
    </dgm:pt>
    <dgm:pt modelId="{B671A9A3-7C45-F544-BE8B-D6C058B7FC6F}" type="pres">
      <dgm:prSet presAssocID="{80E4F380-2AEB-0049-9B38-66AEEF07ECF5}" presName="hierRoot4" presStyleCnt="0"/>
      <dgm:spPr/>
    </dgm:pt>
    <dgm:pt modelId="{11A36217-D2D3-CC4E-BD63-F021DD6E3EF9}" type="pres">
      <dgm:prSet presAssocID="{80E4F380-2AEB-0049-9B38-66AEEF07ECF5}" presName="composite4" presStyleCnt="0"/>
      <dgm:spPr/>
    </dgm:pt>
    <dgm:pt modelId="{7ACF4459-159B-6048-9C92-4075CC532499}" type="pres">
      <dgm:prSet presAssocID="{80E4F380-2AEB-0049-9B38-66AEEF07ECF5}" presName="background4" presStyleLbl="node4" presStyleIdx="0" presStyleCnt="2"/>
      <dgm:spPr/>
    </dgm:pt>
    <dgm:pt modelId="{D7D74F20-7928-BC4E-A2D1-B6DBCB37D1EA}" type="pres">
      <dgm:prSet presAssocID="{80E4F380-2AEB-0049-9B38-66AEEF07ECF5}" presName="text4" presStyleLbl="fgAcc4" presStyleIdx="0" presStyleCnt="2">
        <dgm:presLayoutVars>
          <dgm:chPref val="3"/>
        </dgm:presLayoutVars>
      </dgm:prSet>
      <dgm:spPr/>
    </dgm:pt>
    <dgm:pt modelId="{F8617641-09B3-FE42-80A5-45B33D77C767}" type="pres">
      <dgm:prSet presAssocID="{80E4F380-2AEB-0049-9B38-66AEEF07ECF5}" presName="hierChild5" presStyleCnt="0"/>
      <dgm:spPr/>
    </dgm:pt>
    <dgm:pt modelId="{03933B72-8AFC-9D4A-AE4E-7648B2C4F42B}" type="pres">
      <dgm:prSet presAssocID="{0372B5AB-60F7-A140-8484-262D7D388679}" presName="Name23" presStyleLbl="parChTrans1D4" presStyleIdx="1" presStyleCnt="2"/>
      <dgm:spPr/>
    </dgm:pt>
    <dgm:pt modelId="{1DF59AD5-0489-D246-865A-C1CEBAAB2178}" type="pres">
      <dgm:prSet presAssocID="{16791FDA-8E91-CB45-8A56-E1C6F8780494}" presName="hierRoot4" presStyleCnt="0"/>
      <dgm:spPr/>
    </dgm:pt>
    <dgm:pt modelId="{55C458BD-0DEB-E642-9380-0C0D69B9E042}" type="pres">
      <dgm:prSet presAssocID="{16791FDA-8E91-CB45-8A56-E1C6F8780494}" presName="composite4" presStyleCnt="0"/>
      <dgm:spPr/>
    </dgm:pt>
    <dgm:pt modelId="{5C8D37D2-B2A3-1742-94F0-FDC5400A84E6}" type="pres">
      <dgm:prSet presAssocID="{16791FDA-8E91-CB45-8A56-E1C6F8780494}" presName="background4" presStyleLbl="node4" presStyleIdx="1" presStyleCnt="2"/>
      <dgm:spPr/>
    </dgm:pt>
    <dgm:pt modelId="{8E80A93B-0EBF-554C-81D8-9C0DF0988979}" type="pres">
      <dgm:prSet presAssocID="{16791FDA-8E91-CB45-8A56-E1C6F8780494}" presName="text4" presStyleLbl="fgAcc4" presStyleIdx="1" presStyleCnt="2">
        <dgm:presLayoutVars>
          <dgm:chPref val="3"/>
        </dgm:presLayoutVars>
      </dgm:prSet>
      <dgm:spPr/>
    </dgm:pt>
    <dgm:pt modelId="{D1D73505-FB32-0D43-88FD-643C8A4DDEA9}" type="pres">
      <dgm:prSet presAssocID="{16791FDA-8E91-CB45-8A56-E1C6F8780494}" presName="hierChild5" presStyleCnt="0"/>
      <dgm:spPr/>
    </dgm:pt>
  </dgm:ptLst>
  <dgm:cxnLst>
    <dgm:cxn modelId="{C6948D12-9425-EE4B-BCD6-40FB6A90AD56}" type="presOf" srcId="{0B8AF6C9-27DD-7E46-9BC0-D1C7A780C515}" destId="{CD667AAF-8465-2148-B95E-2C73001F4879}" srcOrd="0" destOrd="0" presId="urn:microsoft.com/office/officeart/2005/8/layout/hierarchy1"/>
    <dgm:cxn modelId="{98686122-7F59-104B-A1AE-71FB119B9205}" type="presOf" srcId="{16791FDA-8E91-CB45-8A56-E1C6F8780494}" destId="{8E80A93B-0EBF-554C-81D8-9C0DF0988979}" srcOrd="0" destOrd="0" presId="urn:microsoft.com/office/officeart/2005/8/layout/hierarchy1"/>
    <dgm:cxn modelId="{06CF572F-CA83-794B-9C92-7634D1C283E1}" srcId="{437DE00A-2C7A-7744-90FC-6EA61570D95F}" destId="{80E4F380-2AEB-0049-9B38-66AEEF07ECF5}" srcOrd="0" destOrd="0" parTransId="{0A5E88EB-7064-ED4B-99E7-9EB8DF95C99F}" sibTransId="{CDC04A33-F8E0-AB42-A4E2-D4748AAFFE49}"/>
    <dgm:cxn modelId="{4C61BB50-282D-934E-B735-5844FC5C5D50}" type="presOf" srcId="{0A5E88EB-7064-ED4B-99E7-9EB8DF95C99F}" destId="{D2606CCE-438C-FB41-9437-46A9181B1E59}" srcOrd="0" destOrd="0" presId="urn:microsoft.com/office/officeart/2005/8/layout/hierarchy1"/>
    <dgm:cxn modelId="{2658686A-A95A-E244-969A-4ECE238A4BF5}" srcId="{22F64077-3FF4-974F-94E5-BCEBE7AED8F1}" destId="{437DE00A-2C7A-7744-90FC-6EA61570D95F}" srcOrd="0" destOrd="0" parTransId="{FE6A4403-6419-C44C-986D-9EBD8B6D3091}" sibTransId="{9423FABE-5262-EC45-B1DF-260A9EFBBD43}"/>
    <dgm:cxn modelId="{A63F028C-8D1A-DF45-9A97-B00626DADDFD}" srcId="{437DE00A-2C7A-7744-90FC-6EA61570D95F}" destId="{16791FDA-8E91-CB45-8A56-E1C6F8780494}" srcOrd="1" destOrd="0" parTransId="{0372B5AB-60F7-A140-8484-262D7D388679}" sibTransId="{6B3D2BF5-C057-3044-9CB9-A76C52239B34}"/>
    <dgm:cxn modelId="{3F982392-8FF9-9D47-A2BC-E48E2570DB76}" type="presOf" srcId="{22F64077-3FF4-974F-94E5-BCEBE7AED8F1}" destId="{D391E57B-0DAF-264B-B7FD-6BF18D76BEE1}" srcOrd="0" destOrd="0" presId="urn:microsoft.com/office/officeart/2005/8/layout/hierarchy1"/>
    <dgm:cxn modelId="{621FADA4-764C-0141-905A-BBF992D15BDD}" type="presOf" srcId="{67FA5A48-5805-6447-8169-6158ABA64DBB}" destId="{041C2A9E-D01A-5945-859C-2EDC01581BB1}" srcOrd="0" destOrd="0" presId="urn:microsoft.com/office/officeart/2005/8/layout/hierarchy1"/>
    <dgm:cxn modelId="{30250EAB-312C-C046-8DEA-0B845EE1F362}" srcId="{0B8AF6C9-27DD-7E46-9BC0-D1C7A780C515}" destId="{22F64077-3FF4-974F-94E5-BCEBE7AED8F1}" srcOrd="0" destOrd="0" parTransId="{6D8608E1-09AB-D14B-A90B-4D0A63F7BF95}" sibTransId="{134083D4-8EB7-2A4E-815A-8A91F48C6CBC}"/>
    <dgm:cxn modelId="{1DE7EBB0-F29E-3A43-BF13-D611C072697D}" type="presOf" srcId="{80E4F380-2AEB-0049-9B38-66AEEF07ECF5}" destId="{D7D74F20-7928-BC4E-A2D1-B6DBCB37D1EA}" srcOrd="0" destOrd="0" presId="urn:microsoft.com/office/officeart/2005/8/layout/hierarchy1"/>
    <dgm:cxn modelId="{073D7EB7-E901-A64C-8385-9E3B5E329DC4}" srcId="{67FA5A48-5805-6447-8169-6158ABA64DBB}" destId="{0B8AF6C9-27DD-7E46-9BC0-D1C7A780C515}" srcOrd="0" destOrd="0" parTransId="{2AB9288F-07F3-0A4F-9666-1847F285E109}" sibTransId="{FB74A178-C53A-8443-AC95-1E77CA246770}"/>
    <dgm:cxn modelId="{CF993BBD-36A1-8849-912D-840977616468}" type="presOf" srcId="{FE6A4403-6419-C44C-986D-9EBD8B6D3091}" destId="{B1C56CE1-E067-F147-B4F4-45C05CA5FC90}" srcOrd="0" destOrd="0" presId="urn:microsoft.com/office/officeart/2005/8/layout/hierarchy1"/>
    <dgm:cxn modelId="{848FF1C7-6715-D143-B353-8F0BF2115ECE}" type="presOf" srcId="{6D8608E1-09AB-D14B-A90B-4D0A63F7BF95}" destId="{D49191B1-C83D-0647-968E-187C447AD02E}" srcOrd="0" destOrd="0" presId="urn:microsoft.com/office/officeart/2005/8/layout/hierarchy1"/>
    <dgm:cxn modelId="{AF14EFC9-DB41-1640-B6E5-DC31E41E7666}" type="presOf" srcId="{0372B5AB-60F7-A140-8484-262D7D388679}" destId="{03933B72-8AFC-9D4A-AE4E-7648B2C4F42B}" srcOrd="0" destOrd="0" presId="urn:microsoft.com/office/officeart/2005/8/layout/hierarchy1"/>
    <dgm:cxn modelId="{085EADF2-A7AA-BE43-8425-9F759329EC85}" type="presOf" srcId="{437DE00A-2C7A-7744-90FC-6EA61570D95F}" destId="{43F4D81C-852D-0D45-89B1-B68CE67FDFB1}" srcOrd="0" destOrd="0" presId="urn:microsoft.com/office/officeart/2005/8/layout/hierarchy1"/>
    <dgm:cxn modelId="{BD2E0E0E-8743-9044-85EF-16D8DA0E39B3}" type="presParOf" srcId="{041C2A9E-D01A-5945-859C-2EDC01581BB1}" destId="{4567F250-FFD4-4244-9282-06DBEB0E49E8}" srcOrd="0" destOrd="0" presId="urn:microsoft.com/office/officeart/2005/8/layout/hierarchy1"/>
    <dgm:cxn modelId="{63F183A3-4877-A046-A28A-DEDEBE6DA562}" type="presParOf" srcId="{4567F250-FFD4-4244-9282-06DBEB0E49E8}" destId="{565CD915-6EF8-CD46-9BF2-AAB53E5CEA4A}" srcOrd="0" destOrd="0" presId="urn:microsoft.com/office/officeart/2005/8/layout/hierarchy1"/>
    <dgm:cxn modelId="{A4AB53F0-5839-0449-AA9F-B2844C7BE881}" type="presParOf" srcId="{565CD915-6EF8-CD46-9BF2-AAB53E5CEA4A}" destId="{8959FC4E-1AF8-4C44-990A-3A60D6DA1C8E}" srcOrd="0" destOrd="0" presId="urn:microsoft.com/office/officeart/2005/8/layout/hierarchy1"/>
    <dgm:cxn modelId="{380B5647-308E-6B42-AB91-58F369FEF701}" type="presParOf" srcId="{565CD915-6EF8-CD46-9BF2-AAB53E5CEA4A}" destId="{CD667AAF-8465-2148-B95E-2C73001F4879}" srcOrd="1" destOrd="0" presId="urn:microsoft.com/office/officeart/2005/8/layout/hierarchy1"/>
    <dgm:cxn modelId="{287EDD11-A57D-2048-8EB4-AE7258DF1969}" type="presParOf" srcId="{4567F250-FFD4-4244-9282-06DBEB0E49E8}" destId="{0728E16A-4334-314C-A609-631906E0B6E7}" srcOrd="1" destOrd="0" presId="urn:microsoft.com/office/officeart/2005/8/layout/hierarchy1"/>
    <dgm:cxn modelId="{37FFDA85-66C7-5147-98EE-ADAA29EEDCBB}" type="presParOf" srcId="{0728E16A-4334-314C-A609-631906E0B6E7}" destId="{D49191B1-C83D-0647-968E-187C447AD02E}" srcOrd="0" destOrd="0" presId="urn:microsoft.com/office/officeart/2005/8/layout/hierarchy1"/>
    <dgm:cxn modelId="{B24E8758-66F5-214A-BC62-2B91F2C4F12C}" type="presParOf" srcId="{0728E16A-4334-314C-A609-631906E0B6E7}" destId="{AA66E637-5E30-AB4C-B6B8-7EE38A9EFCD1}" srcOrd="1" destOrd="0" presId="urn:microsoft.com/office/officeart/2005/8/layout/hierarchy1"/>
    <dgm:cxn modelId="{4A719316-B451-7944-AFF3-89F751846E1C}" type="presParOf" srcId="{AA66E637-5E30-AB4C-B6B8-7EE38A9EFCD1}" destId="{B3C626F1-ECC6-AC44-98BF-4F57A01B6FF4}" srcOrd="0" destOrd="0" presId="urn:microsoft.com/office/officeart/2005/8/layout/hierarchy1"/>
    <dgm:cxn modelId="{D193C216-2BF8-F849-A586-8711D78898F8}" type="presParOf" srcId="{B3C626F1-ECC6-AC44-98BF-4F57A01B6FF4}" destId="{1C15B605-D85D-C042-A27F-54EFFC2CC542}" srcOrd="0" destOrd="0" presId="urn:microsoft.com/office/officeart/2005/8/layout/hierarchy1"/>
    <dgm:cxn modelId="{6DD59F36-4499-7D4C-8370-2261EE10DCE3}" type="presParOf" srcId="{B3C626F1-ECC6-AC44-98BF-4F57A01B6FF4}" destId="{D391E57B-0DAF-264B-B7FD-6BF18D76BEE1}" srcOrd="1" destOrd="0" presId="urn:microsoft.com/office/officeart/2005/8/layout/hierarchy1"/>
    <dgm:cxn modelId="{CC9662BB-F37F-7149-B56D-9225AB36CE10}" type="presParOf" srcId="{AA66E637-5E30-AB4C-B6B8-7EE38A9EFCD1}" destId="{427FE47F-77B1-A74B-95B9-96EA935544D4}" srcOrd="1" destOrd="0" presId="urn:microsoft.com/office/officeart/2005/8/layout/hierarchy1"/>
    <dgm:cxn modelId="{09A76B31-12CD-C341-BA8A-2822492C619E}" type="presParOf" srcId="{427FE47F-77B1-A74B-95B9-96EA935544D4}" destId="{B1C56CE1-E067-F147-B4F4-45C05CA5FC90}" srcOrd="0" destOrd="0" presId="urn:microsoft.com/office/officeart/2005/8/layout/hierarchy1"/>
    <dgm:cxn modelId="{1EB6B510-10B9-9148-B349-DE4C2E39406B}" type="presParOf" srcId="{427FE47F-77B1-A74B-95B9-96EA935544D4}" destId="{01D7D472-D296-CB41-B03A-5339CAFB9E7E}" srcOrd="1" destOrd="0" presId="urn:microsoft.com/office/officeart/2005/8/layout/hierarchy1"/>
    <dgm:cxn modelId="{35CDC691-DAEE-D34F-A146-56AD456F3546}" type="presParOf" srcId="{01D7D472-D296-CB41-B03A-5339CAFB9E7E}" destId="{883FCCD9-7CD9-2A48-871F-7BB53B76C5B9}" srcOrd="0" destOrd="0" presId="urn:microsoft.com/office/officeart/2005/8/layout/hierarchy1"/>
    <dgm:cxn modelId="{3897378A-8C18-0546-9062-8E424C32BC9E}" type="presParOf" srcId="{883FCCD9-7CD9-2A48-871F-7BB53B76C5B9}" destId="{0F530E69-8B77-5A4A-BAF4-ED4A755F75EA}" srcOrd="0" destOrd="0" presId="urn:microsoft.com/office/officeart/2005/8/layout/hierarchy1"/>
    <dgm:cxn modelId="{3CCD84B6-0CD2-924D-B6BE-C41FAB54C1E8}" type="presParOf" srcId="{883FCCD9-7CD9-2A48-871F-7BB53B76C5B9}" destId="{43F4D81C-852D-0D45-89B1-B68CE67FDFB1}" srcOrd="1" destOrd="0" presId="urn:microsoft.com/office/officeart/2005/8/layout/hierarchy1"/>
    <dgm:cxn modelId="{CC816F09-24B0-764B-B03C-BE10169CA948}" type="presParOf" srcId="{01D7D472-D296-CB41-B03A-5339CAFB9E7E}" destId="{0D0FDE97-D3DC-CF47-AF69-AB4585D94B8A}" srcOrd="1" destOrd="0" presId="urn:microsoft.com/office/officeart/2005/8/layout/hierarchy1"/>
    <dgm:cxn modelId="{95C1DC60-5FC8-EC4D-ADED-EE6EF1692483}" type="presParOf" srcId="{0D0FDE97-D3DC-CF47-AF69-AB4585D94B8A}" destId="{D2606CCE-438C-FB41-9437-46A9181B1E59}" srcOrd="0" destOrd="0" presId="urn:microsoft.com/office/officeart/2005/8/layout/hierarchy1"/>
    <dgm:cxn modelId="{37F255BD-1E00-5049-BBE4-64974B0AB8FE}" type="presParOf" srcId="{0D0FDE97-D3DC-CF47-AF69-AB4585D94B8A}" destId="{B671A9A3-7C45-F544-BE8B-D6C058B7FC6F}" srcOrd="1" destOrd="0" presId="urn:microsoft.com/office/officeart/2005/8/layout/hierarchy1"/>
    <dgm:cxn modelId="{1FCE3550-D428-C940-8E27-6E837BA83CD2}" type="presParOf" srcId="{B671A9A3-7C45-F544-BE8B-D6C058B7FC6F}" destId="{11A36217-D2D3-CC4E-BD63-F021DD6E3EF9}" srcOrd="0" destOrd="0" presId="urn:microsoft.com/office/officeart/2005/8/layout/hierarchy1"/>
    <dgm:cxn modelId="{F93BE430-7DC0-A148-857C-ABB0A41F92F6}" type="presParOf" srcId="{11A36217-D2D3-CC4E-BD63-F021DD6E3EF9}" destId="{7ACF4459-159B-6048-9C92-4075CC532499}" srcOrd="0" destOrd="0" presId="urn:microsoft.com/office/officeart/2005/8/layout/hierarchy1"/>
    <dgm:cxn modelId="{53A492D8-3069-7447-B9DA-F91C5BFE0FB9}" type="presParOf" srcId="{11A36217-D2D3-CC4E-BD63-F021DD6E3EF9}" destId="{D7D74F20-7928-BC4E-A2D1-B6DBCB37D1EA}" srcOrd="1" destOrd="0" presId="urn:microsoft.com/office/officeart/2005/8/layout/hierarchy1"/>
    <dgm:cxn modelId="{FCE03DC4-F3FD-3946-A9C1-09491B6885F4}" type="presParOf" srcId="{B671A9A3-7C45-F544-BE8B-D6C058B7FC6F}" destId="{F8617641-09B3-FE42-80A5-45B33D77C767}" srcOrd="1" destOrd="0" presId="urn:microsoft.com/office/officeart/2005/8/layout/hierarchy1"/>
    <dgm:cxn modelId="{28B29DFE-E1F0-2841-96A0-2CD90D3CB9DC}" type="presParOf" srcId="{0D0FDE97-D3DC-CF47-AF69-AB4585D94B8A}" destId="{03933B72-8AFC-9D4A-AE4E-7648B2C4F42B}" srcOrd="2" destOrd="0" presId="urn:microsoft.com/office/officeart/2005/8/layout/hierarchy1"/>
    <dgm:cxn modelId="{E85D0284-DE06-D74A-87AF-9F510FEA6B57}" type="presParOf" srcId="{0D0FDE97-D3DC-CF47-AF69-AB4585D94B8A}" destId="{1DF59AD5-0489-D246-865A-C1CEBAAB2178}" srcOrd="3" destOrd="0" presId="urn:microsoft.com/office/officeart/2005/8/layout/hierarchy1"/>
    <dgm:cxn modelId="{75EEDBED-5C9B-5143-8C4E-DEB7912A1778}" type="presParOf" srcId="{1DF59AD5-0489-D246-865A-C1CEBAAB2178}" destId="{55C458BD-0DEB-E642-9380-0C0D69B9E042}" srcOrd="0" destOrd="0" presId="urn:microsoft.com/office/officeart/2005/8/layout/hierarchy1"/>
    <dgm:cxn modelId="{A73AB821-2442-5340-AAF2-015AFE691184}" type="presParOf" srcId="{55C458BD-0DEB-E642-9380-0C0D69B9E042}" destId="{5C8D37D2-B2A3-1742-94F0-FDC5400A84E6}" srcOrd="0" destOrd="0" presId="urn:microsoft.com/office/officeart/2005/8/layout/hierarchy1"/>
    <dgm:cxn modelId="{A4636EAE-1DEB-5340-AED0-5A51B853E7B5}" type="presParOf" srcId="{55C458BD-0DEB-E642-9380-0C0D69B9E042}" destId="{8E80A93B-0EBF-554C-81D8-9C0DF0988979}" srcOrd="1" destOrd="0" presId="urn:microsoft.com/office/officeart/2005/8/layout/hierarchy1"/>
    <dgm:cxn modelId="{8A3CC6C0-AA6E-CC4E-86CE-F0DA57CCBBED}" type="presParOf" srcId="{1DF59AD5-0489-D246-865A-C1CEBAAB2178}" destId="{D1D73505-FB32-0D43-88FD-643C8A4DDEA9}" srcOrd="1" destOrd="0" presId="urn:microsoft.com/office/officeart/2005/8/layout/hierarchy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FA5A48-5805-6447-8169-6158ABA64DBB}" type="doc">
      <dgm:prSet loTypeId="urn:microsoft.com/office/officeart/2005/8/layout/hierarchy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E4F380-2AEB-0049-9B38-66AEEF07ECF5}">
      <dgm:prSet phldrT="[Text]"/>
      <dgm:spPr/>
      <dgm:t>
        <a:bodyPr/>
        <a:lstStyle/>
        <a:p>
          <a:r>
            <a:rPr lang="en-US" dirty="0"/>
            <a:t>scan</a:t>
          </a:r>
        </a:p>
        <a:p>
          <a:r>
            <a:rPr lang="en-US" dirty="0"/>
            <a:t>(users)</a:t>
          </a:r>
        </a:p>
      </dgm:t>
    </dgm:pt>
    <dgm:pt modelId="{0A5E88EB-7064-ED4B-99E7-9EB8DF95C99F}" type="parTrans" cxnId="{06CF572F-CA83-794B-9C92-7634D1C283E1}">
      <dgm:prSet/>
      <dgm:spPr/>
      <dgm:t>
        <a:bodyPr/>
        <a:lstStyle/>
        <a:p>
          <a:endParaRPr lang="en-US"/>
        </a:p>
      </dgm:t>
    </dgm:pt>
    <dgm:pt modelId="{CDC04A33-F8E0-AB42-A4E2-D4748AAFFE49}" type="sibTrans" cxnId="{06CF572F-CA83-794B-9C92-7634D1C283E1}">
      <dgm:prSet/>
      <dgm:spPr/>
      <dgm:t>
        <a:bodyPr/>
        <a:lstStyle/>
        <a:p>
          <a:endParaRPr lang="en-US"/>
        </a:p>
      </dgm:t>
    </dgm:pt>
    <dgm:pt modelId="{16791FDA-8E91-CB45-8A56-E1C6F8780494}">
      <dgm:prSet phldrT="[Text]"/>
      <dgm:spPr/>
      <dgm:t>
        <a:bodyPr/>
        <a:lstStyle/>
        <a:p>
          <a:r>
            <a:rPr lang="en-US" dirty="0"/>
            <a:t>scan</a:t>
          </a:r>
        </a:p>
        <a:p>
          <a:r>
            <a:rPr lang="en-US" dirty="0"/>
            <a:t>(addresses)</a:t>
          </a:r>
        </a:p>
      </dgm:t>
    </dgm:pt>
    <dgm:pt modelId="{0372B5AB-60F7-A140-8484-262D7D388679}" type="parTrans" cxnId="{A63F028C-8D1A-DF45-9A97-B00626DADDFD}">
      <dgm:prSet/>
      <dgm:spPr/>
      <dgm:t>
        <a:bodyPr/>
        <a:lstStyle/>
        <a:p>
          <a:endParaRPr lang="en-US"/>
        </a:p>
      </dgm:t>
    </dgm:pt>
    <dgm:pt modelId="{6B3D2BF5-C057-3044-9CB9-A76C52239B34}" type="sibTrans" cxnId="{A63F028C-8D1A-DF45-9A97-B00626DADDFD}">
      <dgm:prSet/>
      <dgm:spPr/>
      <dgm:t>
        <a:bodyPr/>
        <a:lstStyle/>
        <a:p>
          <a:endParaRPr lang="en-US"/>
        </a:p>
      </dgm:t>
    </dgm:pt>
    <dgm:pt modelId="{437DE00A-2C7A-7744-90FC-6EA61570D95F}">
      <dgm:prSet phldrT="[Text]"/>
      <dgm:spPr/>
      <dgm:t>
        <a:bodyPr/>
        <a:lstStyle/>
        <a:p>
          <a:r>
            <a:rPr lang="en-US" dirty="0"/>
            <a:t>join</a:t>
          </a:r>
        </a:p>
      </dgm:t>
    </dgm:pt>
    <dgm:pt modelId="{FE6A4403-6419-C44C-986D-9EBD8B6D3091}" type="parTrans" cxnId="{2658686A-A95A-E244-969A-4ECE238A4BF5}">
      <dgm:prSet/>
      <dgm:spPr/>
      <dgm:t>
        <a:bodyPr/>
        <a:lstStyle/>
        <a:p>
          <a:endParaRPr lang="en-US"/>
        </a:p>
      </dgm:t>
    </dgm:pt>
    <dgm:pt modelId="{9423FABE-5262-EC45-B1DF-260A9EFBBD43}" type="sibTrans" cxnId="{2658686A-A95A-E244-969A-4ECE238A4BF5}">
      <dgm:prSet/>
      <dgm:spPr/>
      <dgm:t>
        <a:bodyPr/>
        <a:lstStyle/>
        <a:p>
          <a:endParaRPr lang="en-US"/>
        </a:p>
      </dgm:t>
    </dgm:pt>
    <dgm:pt modelId="{A77A54C5-1417-2640-BA83-509432FF7EDB}">
      <dgm:prSet/>
      <dgm:spPr/>
      <dgm:t>
        <a:bodyPr/>
        <a:lstStyle/>
        <a:p>
          <a:r>
            <a:rPr lang="en-US" dirty="0"/>
            <a:t>filter</a:t>
          </a:r>
        </a:p>
      </dgm:t>
    </dgm:pt>
    <dgm:pt modelId="{959FECF8-0C3B-0647-9C39-2C5F665C5533}" type="parTrans" cxnId="{26615F3E-1871-7844-95A0-5CEB56A72EF3}">
      <dgm:prSet/>
      <dgm:spPr/>
      <dgm:t>
        <a:bodyPr/>
        <a:lstStyle/>
        <a:p>
          <a:endParaRPr lang="en-US"/>
        </a:p>
      </dgm:t>
    </dgm:pt>
    <dgm:pt modelId="{A4972F14-D1AB-F843-824A-5A3E9531D1B1}" type="sibTrans" cxnId="{26615F3E-1871-7844-95A0-5CEB56A72EF3}">
      <dgm:prSet/>
      <dgm:spPr/>
      <dgm:t>
        <a:bodyPr/>
        <a:lstStyle/>
        <a:p>
          <a:endParaRPr lang="en-US"/>
        </a:p>
      </dgm:t>
    </dgm:pt>
    <dgm:pt modelId="{4D11EC46-4F7E-7047-83F2-48867322406C}">
      <dgm:prSet/>
      <dgm:spPr/>
      <dgm:t>
        <a:bodyPr/>
        <a:lstStyle/>
        <a:p>
          <a:r>
            <a:rPr lang="en-US" dirty="0"/>
            <a:t>filter</a:t>
          </a:r>
        </a:p>
      </dgm:t>
    </dgm:pt>
    <dgm:pt modelId="{724C53F9-F19B-8F40-8EFA-6C2FE7471C77}" type="parTrans" cxnId="{409B6D78-F879-804B-92DC-9FEB1BFE927C}">
      <dgm:prSet/>
      <dgm:spPr/>
      <dgm:t>
        <a:bodyPr/>
        <a:lstStyle/>
        <a:p>
          <a:endParaRPr lang="en-US"/>
        </a:p>
      </dgm:t>
    </dgm:pt>
    <dgm:pt modelId="{DF5058EC-C0E9-2F45-8ABB-17CBEA31FB61}" type="sibTrans" cxnId="{409B6D78-F879-804B-92DC-9FEB1BFE927C}">
      <dgm:prSet/>
      <dgm:spPr/>
      <dgm:t>
        <a:bodyPr/>
        <a:lstStyle/>
        <a:p>
          <a:endParaRPr lang="en-US"/>
        </a:p>
      </dgm:t>
    </dgm:pt>
    <dgm:pt modelId="{041C2A9E-D01A-5945-859C-2EDC01581BB1}" type="pres">
      <dgm:prSet presAssocID="{67FA5A48-5805-6447-8169-6158ABA64D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6FE9897-12D8-D041-8ABC-7D702B819569}" type="pres">
      <dgm:prSet presAssocID="{437DE00A-2C7A-7744-90FC-6EA61570D95F}" presName="hierRoot1" presStyleCnt="0"/>
      <dgm:spPr/>
    </dgm:pt>
    <dgm:pt modelId="{2AC023D6-192D-6B4E-8D5E-193B2A43E28A}" type="pres">
      <dgm:prSet presAssocID="{437DE00A-2C7A-7744-90FC-6EA61570D95F}" presName="composite" presStyleCnt="0"/>
      <dgm:spPr/>
    </dgm:pt>
    <dgm:pt modelId="{1D6A1161-1FF6-4642-BECE-636C2EC6FEAB}" type="pres">
      <dgm:prSet presAssocID="{437DE00A-2C7A-7744-90FC-6EA61570D95F}" presName="background" presStyleLbl="node0" presStyleIdx="0" presStyleCnt="1"/>
      <dgm:spPr/>
    </dgm:pt>
    <dgm:pt modelId="{2782D579-7907-F947-8540-574C84175CA4}" type="pres">
      <dgm:prSet presAssocID="{437DE00A-2C7A-7744-90FC-6EA61570D95F}" presName="text" presStyleLbl="fgAcc0" presStyleIdx="0" presStyleCnt="1">
        <dgm:presLayoutVars>
          <dgm:chPref val="3"/>
        </dgm:presLayoutVars>
      </dgm:prSet>
      <dgm:spPr/>
    </dgm:pt>
    <dgm:pt modelId="{6786BCCC-3224-E644-A81D-E8D78756BB01}" type="pres">
      <dgm:prSet presAssocID="{437DE00A-2C7A-7744-90FC-6EA61570D95F}" presName="hierChild2" presStyleCnt="0"/>
      <dgm:spPr/>
    </dgm:pt>
    <dgm:pt modelId="{7109223E-D60C-1B47-900D-A2777384E373}" type="pres">
      <dgm:prSet presAssocID="{959FECF8-0C3B-0647-9C39-2C5F665C5533}" presName="Name10" presStyleLbl="parChTrans1D2" presStyleIdx="0" presStyleCnt="2"/>
      <dgm:spPr/>
    </dgm:pt>
    <dgm:pt modelId="{C00C0D78-FABC-6B4A-B581-5F3D6EB677CF}" type="pres">
      <dgm:prSet presAssocID="{A77A54C5-1417-2640-BA83-509432FF7EDB}" presName="hierRoot2" presStyleCnt="0"/>
      <dgm:spPr/>
    </dgm:pt>
    <dgm:pt modelId="{8E361FD6-1430-CF42-BA77-9D89E2513C6F}" type="pres">
      <dgm:prSet presAssocID="{A77A54C5-1417-2640-BA83-509432FF7EDB}" presName="composite2" presStyleCnt="0"/>
      <dgm:spPr/>
    </dgm:pt>
    <dgm:pt modelId="{68C2BD24-086D-5B43-BF2D-FECFE950A969}" type="pres">
      <dgm:prSet presAssocID="{A77A54C5-1417-2640-BA83-509432FF7EDB}" presName="background2" presStyleLbl="node2" presStyleIdx="0" presStyleCnt="2"/>
      <dgm:spPr/>
    </dgm:pt>
    <dgm:pt modelId="{6F0E0133-95A9-754B-927A-122CD916DB9B}" type="pres">
      <dgm:prSet presAssocID="{A77A54C5-1417-2640-BA83-509432FF7EDB}" presName="text2" presStyleLbl="fgAcc2" presStyleIdx="0" presStyleCnt="2">
        <dgm:presLayoutVars>
          <dgm:chPref val="3"/>
        </dgm:presLayoutVars>
      </dgm:prSet>
      <dgm:spPr/>
    </dgm:pt>
    <dgm:pt modelId="{DA3951A4-5E4E-B043-B26D-0FD1504174FE}" type="pres">
      <dgm:prSet presAssocID="{A77A54C5-1417-2640-BA83-509432FF7EDB}" presName="hierChild3" presStyleCnt="0"/>
      <dgm:spPr/>
    </dgm:pt>
    <dgm:pt modelId="{131846C2-C202-9D48-9536-64631748E289}" type="pres">
      <dgm:prSet presAssocID="{0A5E88EB-7064-ED4B-99E7-9EB8DF95C99F}" presName="Name17" presStyleLbl="parChTrans1D3" presStyleIdx="0" presStyleCnt="2"/>
      <dgm:spPr/>
    </dgm:pt>
    <dgm:pt modelId="{A1B6E6DE-A70A-C244-86DF-D6BFF5B162AD}" type="pres">
      <dgm:prSet presAssocID="{80E4F380-2AEB-0049-9B38-66AEEF07ECF5}" presName="hierRoot3" presStyleCnt="0"/>
      <dgm:spPr/>
    </dgm:pt>
    <dgm:pt modelId="{A27C82C7-4971-024C-B656-72B70263FF17}" type="pres">
      <dgm:prSet presAssocID="{80E4F380-2AEB-0049-9B38-66AEEF07ECF5}" presName="composite3" presStyleCnt="0"/>
      <dgm:spPr/>
    </dgm:pt>
    <dgm:pt modelId="{3692450C-7C31-7247-8930-36DCCB7080FF}" type="pres">
      <dgm:prSet presAssocID="{80E4F380-2AEB-0049-9B38-66AEEF07ECF5}" presName="background3" presStyleLbl="node3" presStyleIdx="0" presStyleCnt="2"/>
      <dgm:spPr/>
    </dgm:pt>
    <dgm:pt modelId="{BB3FB08A-2421-6240-94AC-AAF43BC0ABC2}" type="pres">
      <dgm:prSet presAssocID="{80E4F380-2AEB-0049-9B38-66AEEF07ECF5}" presName="text3" presStyleLbl="fgAcc3" presStyleIdx="0" presStyleCnt="2">
        <dgm:presLayoutVars>
          <dgm:chPref val="3"/>
        </dgm:presLayoutVars>
      </dgm:prSet>
      <dgm:spPr/>
    </dgm:pt>
    <dgm:pt modelId="{5C0BA662-C0FB-B041-A795-C8FD555C23AA}" type="pres">
      <dgm:prSet presAssocID="{80E4F380-2AEB-0049-9B38-66AEEF07ECF5}" presName="hierChild4" presStyleCnt="0"/>
      <dgm:spPr/>
    </dgm:pt>
    <dgm:pt modelId="{46042BB6-94D4-7842-B0FD-6750CC0033A2}" type="pres">
      <dgm:prSet presAssocID="{724C53F9-F19B-8F40-8EFA-6C2FE7471C77}" presName="Name10" presStyleLbl="parChTrans1D2" presStyleIdx="1" presStyleCnt="2"/>
      <dgm:spPr/>
    </dgm:pt>
    <dgm:pt modelId="{4E810126-EA69-C44D-B441-C494FBD0E533}" type="pres">
      <dgm:prSet presAssocID="{4D11EC46-4F7E-7047-83F2-48867322406C}" presName="hierRoot2" presStyleCnt="0"/>
      <dgm:spPr/>
    </dgm:pt>
    <dgm:pt modelId="{7878FB87-0E03-7D48-80AC-043689B496E6}" type="pres">
      <dgm:prSet presAssocID="{4D11EC46-4F7E-7047-83F2-48867322406C}" presName="composite2" presStyleCnt="0"/>
      <dgm:spPr/>
    </dgm:pt>
    <dgm:pt modelId="{C0411F58-BBF5-3A4B-8CD7-48DC4ECDF392}" type="pres">
      <dgm:prSet presAssocID="{4D11EC46-4F7E-7047-83F2-48867322406C}" presName="background2" presStyleLbl="node2" presStyleIdx="1" presStyleCnt="2"/>
      <dgm:spPr/>
    </dgm:pt>
    <dgm:pt modelId="{215E8391-10CB-DF40-BF22-2F5D9308332B}" type="pres">
      <dgm:prSet presAssocID="{4D11EC46-4F7E-7047-83F2-48867322406C}" presName="text2" presStyleLbl="fgAcc2" presStyleIdx="1" presStyleCnt="2">
        <dgm:presLayoutVars>
          <dgm:chPref val="3"/>
        </dgm:presLayoutVars>
      </dgm:prSet>
      <dgm:spPr/>
    </dgm:pt>
    <dgm:pt modelId="{1C9C8982-1B1E-A54F-9862-B7D21C32077E}" type="pres">
      <dgm:prSet presAssocID="{4D11EC46-4F7E-7047-83F2-48867322406C}" presName="hierChild3" presStyleCnt="0"/>
      <dgm:spPr/>
    </dgm:pt>
    <dgm:pt modelId="{14238D6E-187B-CA4B-A2DD-4F6B9641F788}" type="pres">
      <dgm:prSet presAssocID="{0372B5AB-60F7-A140-8484-262D7D388679}" presName="Name17" presStyleLbl="parChTrans1D3" presStyleIdx="1" presStyleCnt="2"/>
      <dgm:spPr/>
    </dgm:pt>
    <dgm:pt modelId="{9314E99E-D63C-F64C-A462-867366C081BD}" type="pres">
      <dgm:prSet presAssocID="{16791FDA-8E91-CB45-8A56-E1C6F8780494}" presName="hierRoot3" presStyleCnt="0"/>
      <dgm:spPr/>
    </dgm:pt>
    <dgm:pt modelId="{BB48FB96-30B5-624E-AB3F-6A5A8E6040F8}" type="pres">
      <dgm:prSet presAssocID="{16791FDA-8E91-CB45-8A56-E1C6F8780494}" presName="composite3" presStyleCnt="0"/>
      <dgm:spPr/>
    </dgm:pt>
    <dgm:pt modelId="{F61F7FB4-ABBC-F145-A962-696825B70F37}" type="pres">
      <dgm:prSet presAssocID="{16791FDA-8E91-CB45-8A56-E1C6F8780494}" presName="background3" presStyleLbl="node3" presStyleIdx="1" presStyleCnt="2"/>
      <dgm:spPr/>
    </dgm:pt>
    <dgm:pt modelId="{3935639F-45C6-DB41-9EAE-1DC508243EDE}" type="pres">
      <dgm:prSet presAssocID="{16791FDA-8E91-CB45-8A56-E1C6F8780494}" presName="text3" presStyleLbl="fgAcc3" presStyleIdx="1" presStyleCnt="2">
        <dgm:presLayoutVars>
          <dgm:chPref val="3"/>
        </dgm:presLayoutVars>
      </dgm:prSet>
      <dgm:spPr/>
    </dgm:pt>
    <dgm:pt modelId="{80314975-8C0F-6C42-B0E4-4E80FE476BB3}" type="pres">
      <dgm:prSet presAssocID="{16791FDA-8E91-CB45-8A56-E1C6F8780494}" presName="hierChild4" presStyleCnt="0"/>
      <dgm:spPr/>
    </dgm:pt>
  </dgm:ptLst>
  <dgm:cxnLst>
    <dgm:cxn modelId="{81D53611-0EBF-2141-9880-E2B7B997A4CC}" type="presOf" srcId="{80E4F380-2AEB-0049-9B38-66AEEF07ECF5}" destId="{BB3FB08A-2421-6240-94AC-AAF43BC0ABC2}" srcOrd="0" destOrd="0" presId="urn:microsoft.com/office/officeart/2005/8/layout/hierarchy1"/>
    <dgm:cxn modelId="{BC85B11C-70D4-1748-9D5D-DDBD9F448A65}" type="presOf" srcId="{67FA5A48-5805-6447-8169-6158ABA64DBB}" destId="{041C2A9E-D01A-5945-859C-2EDC01581BB1}" srcOrd="0" destOrd="0" presId="urn:microsoft.com/office/officeart/2005/8/layout/hierarchy1"/>
    <dgm:cxn modelId="{CAB74E29-4A12-F843-B0E1-295442F28087}" type="presOf" srcId="{437DE00A-2C7A-7744-90FC-6EA61570D95F}" destId="{2782D579-7907-F947-8540-574C84175CA4}" srcOrd="0" destOrd="0" presId="urn:microsoft.com/office/officeart/2005/8/layout/hierarchy1"/>
    <dgm:cxn modelId="{571A382B-2B44-EB46-BE6B-192F1607757F}" type="presOf" srcId="{0372B5AB-60F7-A140-8484-262D7D388679}" destId="{14238D6E-187B-CA4B-A2DD-4F6B9641F788}" srcOrd="0" destOrd="0" presId="urn:microsoft.com/office/officeart/2005/8/layout/hierarchy1"/>
    <dgm:cxn modelId="{06CF572F-CA83-794B-9C92-7634D1C283E1}" srcId="{A77A54C5-1417-2640-BA83-509432FF7EDB}" destId="{80E4F380-2AEB-0049-9B38-66AEEF07ECF5}" srcOrd="0" destOrd="0" parTransId="{0A5E88EB-7064-ED4B-99E7-9EB8DF95C99F}" sibTransId="{CDC04A33-F8E0-AB42-A4E2-D4748AAFFE49}"/>
    <dgm:cxn modelId="{26615F3E-1871-7844-95A0-5CEB56A72EF3}" srcId="{437DE00A-2C7A-7744-90FC-6EA61570D95F}" destId="{A77A54C5-1417-2640-BA83-509432FF7EDB}" srcOrd="0" destOrd="0" parTransId="{959FECF8-0C3B-0647-9C39-2C5F665C5533}" sibTransId="{A4972F14-D1AB-F843-824A-5A3E9531D1B1}"/>
    <dgm:cxn modelId="{31585B6A-3E1F-064E-8ACB-E6356DF855B0}" type="presOf" srcId="{0A5E88EB-7064-ED4B-99E7-9EB8DF95C99F}" destId="{131846C2-C202-9D48-9536-64631748E289}" srcOrd="0" destOrd="0" presId="urn:microsoft.com/office/officeart/2005/8/layout/hierarchy1"/>
    <dgm:cxn modelId="{2658686A-A95A-E244-969A-4ECE238A4BF5}" srcId="{67FA5A48-5805-6447-8169-6158ABA64DBB}" destId="{437DE00A-2C7A-7744-90FC-6EA61570D95F}" srcOrd="0" destOrd="0" parTransId="{FE6A4403-6419-C44C-986D-9EBD8B6D3091}" sibTransId="{9423FABE-5262-EC45-B1DF-260A9EFBBD43}"/>
    <dgm:cxn modelId="{409B6D78-F879-804B-92DC-9FEB1BFE927C}" srcId="{437DE00A-2C7A-7744-90FC-6EA61570D95F}" destId="{4D11EC46-4F7E-7047-83F2-48867322406C}" srcOrd="1" destOrd="0" parTransId="{724C53F9-F19B-8F40-8EFA-6C2FE7471C77}" sibTransId="{DF5058EC-C0E9-2F45-8ABB-17CBEA31FB61}"/>
    <dgm:cxn modelId="{A63F028C-8D1A-DF45-9A97-B00626DADDFD}" srcId="{4D11EC46-4F7E-7047-83F2-48867322406C}" destId="{16791FDA-8E91-CB45-8A56-E1C6F8780494}" srcOrd="0" destOrd="0" parTransId="{0372B5AB-60F7-A140-8484-262D7D388679}" sibTransId="{6B3D2BF5-C057-3044-9CB9-A76C52239B34}"/>
    <dgm:cxn modelId="{34E8879B-CF73-F14D-A5B2-3807D1D27272}" type="presOf" srcId="{724C53F9-F19B-8F40-8EFA-6C2FE7471C77}" destId="{46042BB6-94D4-7842-B0FD-6750CC0033A2}" srcOrd="0" destOrd="0" presId="urn:microsoft.com/office/officeart/2005/8/layout/hierarchy1"/>
    <dgm:cxn modelId="{449861A7-4791-4C46-8B35-B8F02AC907BD}" type="presOf" srcId="{4D11EC46-4F7E-7047-83F2-48867322406C}" destId="{215E8391-10CB-DF40-BF22-2F5D9308332B}" srcOrd="0" destOrd="0" presId="urn:microsoft.com/office/officeart/2005/8/layout/hierarchy1"/>
    <dgm:cxn modelId="{95862ED5-9B7D-2A46-90FD-144485E2BFF2}" type="presOf" srcId="{A77A54C5-1417-2640-BA83-509432FF7EDB}" destId="{6F0E0133-95A9-754B-927A-122CD916DB9B}" srcOrd="0" destOrd="0" presId="urn:microsoft.com/office/officeart/2005/8/layout/hierarchy1"/>
    <dgm:cxn modelId="{C8DB3FDC-64EB-224D-AF50-E4D8E5A1E076}" type="presOf" srcId="{959FECF8-0C3B-0647-9C39-2C5F665C5533}" destId="{7109223E-D60C-1B47-900D-A2777384E373}" srcOrd="0" destOrd="0" presId="urn:microsoft.com/office/officeart/2005/8/layout/hierarchy1"/>
    <dgm:cxn modelId="{06E65CEA-8AB1-FE45-A367-410BAD1D24BB}" type="presOf" srcId="{16791FDA-8E91-CB45-8A56-E1C6F8780494}" destId="{3935639F-45C6-DB41-9EAE-1DC508243EDE}" srcOrd="0" destOrd="0" presId="urn:microsoft.com/office/officeart/2005/8/layout/hierarchy1"/>
    <dgm:cxn modelId="{C6F18797-1405-8843-A23C-C23D1994A80B}" type="presParOf" srcId="{041C2A9E-D01A-5945-859C-2EDC01581BB1}" destId="{96FE9897-12D8-D041-8ABC-7D702B819569}" srcOrd="0" destOrd="0" presId="urn:microsoft.com/office/officeart/2005/8/layout/hierarchy1"/>
    <dgm:cxn modelId="{0AAFC045-AF90-7040-A353-754715D90C22}" type="presParOf" srcId="{96FE9897-12D8-D041-8ABC-7D702B819569}" destId="{2AC023D6-192D-6B4E-8D5E-193B2A43E28A}" srcOrd="0" destOrd="0" presId="urn:microsoft.com/office/officeart/2005/8/layout/hierarchy1"/>
    <dgm:cxn modelId="{73E12A93-1C9E-5147-87DF-5E8C250A9E4B}" type="presParOf" srcId="{2AC023D6-192D-6B4E-8D5E-193B2A43E28A}" destId="{1D6A1161-1FF6-4642-BECE-636C2EC6FEAB}" srcOrd="0" destOrd="0" presId="urn:microsoft.com/office/officeart/2005/8/layout/hierarchy1"/>
    <dgm:cxn modelId="{1F7A3026-5214-7E4B-BFC5-86F2D69B174A}" type="presParOf" srcId="{2AC023D6-192D-6B4E-8D5E-193B2A43E28A}" destId="{2782D579-7907-F947-8540-574C84175CA4}" srcOrd="1" destOrd="0" presId="urn:microsoft.com/office/officeart/2005/8/layout/hierarchy1"/>
    <dgm:cxn modelId="{A9B7DC33-A16D-1E4E-90E9-C869F0628993}" type="presParOf" srcId="{96FE9897-12D8-D041-8ABC-7D702B819569}" destId="{6786BCCC-3224-E644-A81D-E8D78756BB01}" srcOrd="1" destOrd="0" presId="urn:microsoft.com/office/officeart/2005/8/layout/hierarchy1"/>
    <dgm:cxn modelId="{AC499EDC-663A-F043-93E7-CE4DA61D83B4}" type="presParOf" srcId="{6786BCCC-3224-E644-A81D-E8D78756BB01}" destId="{7109223E-D60C-1B47-900D-A2777384E373}" srcOrd="0" destOrd="0" presId="urn:microsoft.com/office/officeart/2005/8/layout/hierarchy1"/>
    <dgm:cxn modelId="{22E79EEE-D171-7249-A4D2-441022DCB94A}" type="presParOf" srcId="{6786BCCC-3224-E644-A81D-E8D78756BB01}" destId="{C00C0D78-FABC-6B4A-B581-5F3D6EB677CF}" srcOrd="1" destOrd="0" presId="urn:microsoft.com/office/officeart/2005/8/layout/hierarchy1"/>
    <dgm:cxn modelId="{5ED2A5EE-35D0-7348-94E9-CDF83E4FB0BA}" type="presParOf" srcId="{C00C0D78-FABC-6B4A-B581-5F3D6EB677CF}" destId="{8E361FD6-1430-CF42-BA77-9D89E2513C6F}" srcOrd="0" destOrd="0" presId="urn:microsoft.com/office/officeart/2005/8/layout/hierarchy1"/>
    <dgm:cxn modelId="{E4C1BBFA-0151-7343-9E72-76A36D4D0725}" type="presParOf" srcId="{8E361FD6-1430-CF42-BA77-9D89E2513C6F}" destId="{68C2BD24-086D-5B43-BF2D-FECFE950A969}" srcOrd="0" destOrd="0" presId="urn:microsoft.com/office/officeart/2005/8/layout/hierarchy1"/>
    <dgm:cxn modelId="{E4BB3F64-7645-C14D-866B-FFAD0A9E43BF}" type="presParOf" srcId="{8E361FD6-1430-CF42-BA77-9D89E2513C6F}" destId="{6F0E0133-95A9-754B-927A-122CD916DB9B}" srcOrd="1" destOrd="0" presId="urn:microsoft.com/office/officeart/2005/8/layout/hierarchy1"/>
    <dgm:cxn modelId="{3BAB2A74-1D77-D84B-917D-27EF9A355CCD}" type="presParOf" srcId="{C00C0D78-FABC-6B4A-B581-5F3D6EB677CF}" destId="{DA3951A4-5E4E-B043-B26D-0FD1504174FE}" srcOrd="1" destOrd="0" presId="urn:microsoft.com/office/officeart/2005/8/layout/hierarchy1"/>
    <dgm:cxn modelId="{CC447976-6115-C244-9206-6A6EAB5F8436}" type="presParOf" srcId="{DA3951A4-5E4E-B043-B26D-0FD1504174FE}" destId="{131846C2-C202-9D48-9536-64631748E289}" srcOrd="0" destOrd="0" presId="urn:microsoft.com/office/officeart/2005/8/layout/hierarchy1"/>
    <dgm:cxn modelId="{C734ABC4-8B17-934E-B0D0-04E38244DFB9}" type="presParOf" srcId="{DA3951A4-5E4E-B043-B26D-0FD1504174FE}" destId="{A1B6E6DE-A70A-C244-86DF-D6BFF5B162AD}" srcOrd="1" destOrd="0" presId="urn:microsoft.com/office/officeart/2005/8/layout/hierarchy1"/>
    <dgm:cxn modelId="{F91E7760-C341-5E4B-8640-1BE20C0BBDCD}" type="presParOf" srcId="{A1B6E6DE-A70A-C244-86DF-D6BFF5B162AD}" destId="{A27C82C7-4971-024C-B656-72B70263FF17}" srcOrd="0" destOrd="0" presId="urn:microsoft.com/office/officeart/2005/8/layout/hierarchy1"/>
    <dgm:cxn modelId="{C4B911D7-A0BA-D04A-BB69-7D45342336D9}" type="presParOf" srcId="{A27C82C7-4971-024C-B656-72B70263FF17}" destId="{3692450C-7C31-7247-8930-36DCCB7080FF}" srcOrd="0" destOrd="0" presId="urn:microsoft.com/office/officeart/2005/8/layout/hierarchy1"/>
    <dgm:cxn modelId="{EB01939A-5C41-E042-BB0E-A98012AC1C15}" type="presParOf" srcId="{A27C82C7-4971-024C-B656-72B70263FF17}" destId="{BB3FB08A-2421-6240-94AC-AAF43BC0ABC2}" srcOrd="1" destOrd="0" presId="urn:microsoft.com/office/officeart/2005/8/layout/hierarchy1"/>
    <dgm:cxn modelId="{CD141884-5A68-3649-B9A4-F03915A3AF1E}" type="presParOf" srcId="{A1B6E6DE-A70A-C244-86DF-D6BFF5B162AD}" destId="{5C0BA662-C0FB-B041-A795-C8FD555C23AA}" srcOrd="1" destOrd="0" presId="urn:microsoft.com/office/officeart/2005/8/layout/hierarchy1"/>
    <dgm:cxn modelId="{9B1EC953-7869-664D-93EC-EE925600CB18}" type="presParOf" srcId="{6786BCCC-3224-E644-A81D-E8D78756BB01}" destId="{46042BB6-94D4-7842-B0FD-6750CC0033A2}" srcOrd="2" destOrd="0" presId="urn:microsoft.com/office/officeart/2005/8/layout/hierarchy1"/>
    <dgm:cxn modelId="{079E6EA9-78AF-244A-A19D-955BE7E08CE7}" type="presParOf" srcId="{6786BCCC-3224-E644-A81D-E8D78756BB01}" destId="{4E810126-EA69-C44D-B441-C494FBD0E533}" srcOrd="3" destOrd="0" presId="urn:microsoft.com/office/officeart/2005/8/layout/hierarchy1"/>
    <dgm:cxn modelId="{BE514EFD-F2CA-4041-9992-FFC32835E0C2}" type="presParOf" srcId="{4E810126-EA69-C44D-B441-C494FBD0E533}" destId="{7878FB87-0E03-7D48-80AC-043689B496E6}" srcOrd="0" destOrd="0" presId="urn:microsoft.com/office/officeart/2005/8/layout/hierarchy1"/>
    <dgm:cxn modelId="{F8160457-AA01-A543-BA39-A525F4E61E0D}" type="presParOf" srcId="{7878FB87-0E03-7D48-80AC-043689B496E6}" destId="{C0411F58-BBF5-3A4B-8CD7-48DC4ECDF392}" srcOrd="0" destOrd="0" presId="urn:microsoft.com/office/officeart/2005/8/layout/hierarchy1"/>
    <dgm:cxn modelId="{E9B8D870-C3FC-4648-A42C-B7D6736DD666}" type="presParOf" srcId="{7878FB87-0E03-7D48-80AC-043689B496E6}" destId="{215E8391-10CB-DF40-BF22-2F5D9308332B}" srcOrd="1" destOrd="0" presId="urn:microsoft.com/office/officeart/2005/8/layout/hierarchy1"/>
    <dgm:cxn modelId="{DEEF8654-786C-1845-B65B-07BE27C2E1F4}" type="presParOf" srcId="{4E810126-EA69-C44D-B441-C494FBD0E533}" destId="{1C9C8982-1B1E-A54F-9862-B7D21C32077E}" srcOrd="1" destOrd="0" presId="urn:microsoft.com/office/officeart/2005/8/layout/hierarchy1"/>
    <dgm:cxn modelId="{54710F2B-F7D9-5D47-B1F8-D104D92FE7E7}" type="presParOf" srcId="{1C9C8982-1B1E-A54F-9862-B7D21C32077E}" destId="{14238D6E-187B-CA4B-A2DD-4F6B9641F788}" srcOrd="0" destOrd="0" presId="urn:microsoft.com/office/officeart/2005/8/layout/hierarchy1"/>
    <dgm:cxn modelId="{90E158B0-AF05-8848-BD29-0CA173AD45A4}" type="presParOf" srcId="{1C9C8982-1B1E-A54F-9862-B7D21C32077E}" destId="{9314E99E-D63C-F64C-A462-867366C081BD}" srcOrd="1" destOrd="0" presId="urn:microsoft.com/office/officeart/2005/8/layout/hierarchy1"/>
    <dgm:cxn modelId="{ED6E6C11-40CD-ED4A-BBD7-E512094884D8}" type="presParOf" srcId="{9314E99E-D63C-F64C-A462-867366C081BD}" destId="{BB48FB96-30B5-624E-AB3F-6A5A8E6040F8}" srcOrd="0" destOrd="0" presId="urn:microsoft.com/office/officeart/2005/8/layout/hierarchy1"/>
    <dgm:cxn modelId="{C576C77F-FC36-1045-B050-6DEC0B841FFB}" type="presParOf" srcId="{BB48FB96-30B5-624E-AB3F-6A5A8E6040F8}" destId="{F61F7FB4-ABBC-F145-A962-696825B70F37}" srcOrd="0" destOrd="0" presId="urn:microsoft.com/office/officeart/2005/8/layout/hierarchy1"/>
    <dgm:cxn modelId="{E73FE075-E3ED-FE49-8930-F3618F4A47E5}" type="presParOf" srcId="{BB48FB96-30B5-624E-AB3F-6A5A8E6040F8}" destId="{3935639F-45C6-DB41-9EAE-1DC508243EDE}" srcOrd="1" destOrd="0" presId="urn:microsoft.com/office/officeart/2005/8/layout/hierarchy1"/>
    <dgm:cxn modelId="{CE061F08-811E-1F4D-85A6-E0B2F092A760}" type="presParOf" srcId="{9314E99E-D63C-F64C-A462-867366C081BD}" destId="{80314975-8C0F-6C42-B0E4-4E80FE476BB3}" srcOrd="1" destOrd="0" presId="urn:microsoft.com/office/officeart/2005/8/layout/hierarchy1"/>
  </dgm:cxnLst>
  <dgm:bg>
    <a:solidFill>
      <a:schemeClr val="lt1">
        <a:hueOff val="0"/>
        <a:satOff val="0"/>
        <a:lumOff val="0"/>
      </a:schemeClr>
    </a:solidFill>
    <a:effectLst/>
  </dgm:bg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933B72-8AFC-9D4A-AE4E-7648B2C4F42B}">
      <dsp:nvSpPr>
        <dsp:cNvPr id="0" name=""/>
        <dsp:cNvSpPr/>
      </dsp:nvSpPr>
      <dsp:spPr>
        <a:xfrm>
          <a:off x="1177126" y="2802673"/>
          <a:ext cx="647253" cy="308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916"/>
              </a:lnTo>
              <a:lnTo>
                <a:pt x="647253" y="209916"/>
              </a:lnTo>
              <a:lnTo>
                <a:pt x="647253" y="30803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06CCE-438C-FB41-9437-46A9181B1E59}">
      <dsp:nvSpPr>
        <dsp:cNvPr id="0" name=""/>
        <dsp:cNvSpPr/>
      </dsp:nvSpPr>
      <dsp:spPr>
        <a:xfrm>
          <a:off x="529872" y="2802673"/>
          <a:ext cx="647253" cy="308033"/>
        </a:xfrm>
        <a:custGeom>
          <a:avLst/>
          <a:gdLst/>
          <a:ahLst/>
          <a:cxnLst/>
          <a:rect l="0" t="0" r="0" b="0"/>
          <a:pathLst>
            <a:path>
              <a:moveTo>
                <a:pt x="647253" y="0"/>
              </a:moveTo>
              <a:lnTo>
                <a:pt x="647253" y="209916"/>
              </a:lnTo>
              <a:lnTo>
                <a:pt x="0" y="209916"/>
              </a:lnTo>
              <a:lnTo>
                <a:pt x="0" y="30803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C56CE1-E067-F147-B4F4-45C05CA5FC90}">
      <dsp:nvSpPr>
        <dsp:cNvPr id="0" name=""/>
        <dsp:cNvSpPr/>
      </dsp:nvSpPr>
      <dsp:spPr>
        <a:xfrm>
          <a:off x="1131406" y="1822083"/>
          <a:ext cx="91440" cy="308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03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9191B1-C83D-0647-968E-187C447AD02E}">
      <dsp:nvSpPr>
        <dsp:cNvPr id="0" name=""/>
        <dsp:cNvSpPr/>
      </dsp:nvSpPr>
      <dsp:spPr>
        <a:xfrm>
          <a:off x="1131406" y="841494"/>
          <a:ext cx="91440" cy="308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03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59FC4E-1AF8-4C44-990A-3A60D6DA1C8E}">
      <dsp:nvSpPr>
        <dsp:cNvPr id="0" name=""/>
        <dsp:cNvSpPr/>
      </dsp:nvSpPr>
      <dsp:spPr>
        <a:xfrm>
          <a:off x="647555" y="168938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67AAF-8465-2148-B95E-2C73001F4879}">
      <dsp:nvSpPr>
        <dsp:cNvPr id="0" name=""/>
        <dsp:cNvSpPr/>
      </dsp:nvSpPr>
      <dsp:spPr>
        <a:xfrm>
          <a:off x="765237" y="280737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</a:t>
          </a:r>
        </a:p>
      </dsp:txBody>
      <dsp:txXfrm>
        <a:off x="784935" y="300435"/>
        <a:ext cx="1019746" cy="633159"/>
      </dsp:txXfrm>
    </dsp:sp>
    <dsp:sp modelId="{1C15B605-D85D-C042-A27F-54EFFC2CC542}">
      <dsp:nvSpPr>
        <dsp:cNvPr id="0" name=""/>
        <dsp:cNvSpPr/>
      </dsp:nvSpPr>
      <dsp:spPr>
        <a:xfrm>
          <a:off x="647555" y="1149528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91E57B-0DAF-264B-B7FD-6BF18D76BEE1}">
      <dsp:nvSpPr>
        <dsp:cNvPr id="0" name=""/>
        <dsp:cNvSpPr/>
      </dsp:nvSpPr>
      <dsp:spPr>
        <a:xfrm>
          <a:off x="765237" y="1261326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</a:t>
          </a:r>
        </a:p>
      </dsp:txBody>
      <dsp:txXfrm>
        <a:off x="784935" y="1281024"/>
        <a:ext cx="1019746" cy="633159"/>
      </dsp:txXfrm>
    </dsp:sp>
    <dsp:sp modelId="{0F530E69-8B77-5A4A-BAF4-ED4A755F75EA}">
      <dsp:nvSpPr>
        <dsp:cNvPr id="0" name=""/>
        <dsp:cNvSpPr/>
      </dsp:nvSpPr>
      <dsp:spPr>
        <a:xfrm>
          <a:off x="647555" y="2130117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F4D81C-852D-0D45-89B1-B68CE67FDFB1}">
      <dsp:nvSpPr>
        <dsp:cNvPr id="0" name=""/>
        <dsp:cNvSpPr/>
      </dsp:nvSpPr>
      <dsp:spPr>
        <a:xfrm>
          <a:off x="765237" y="2241916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</a:t>
          </a:r>
        </a:p>
      </dsp:txBody>
      <dsp:txXfrm>
        <a:off x="784935" y="2261614"/>
        <a:ext cx="1019746" cy="633159"/>
      </dsp:txXfrm>
    </dsp:sp>
    <dsp:sp modelId="{7ACF4459-159B-6048-9C92-4075CC532499}">
      <dsp:nvSpPr>
        <dsp:cNvPr id="0" name=""/>
        <dsp:cNvSpPr/>
      </dsp:nvSpPr>
      <dsp:spPr>
        <a:xfrm>
          <a:off x="301" y="3110707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D74F20-7928-BC4E-A2D1-B6DBCB37D1EA}">
      <dsp:nvSpPr>
        <dsp:cNvPr id="0" name=""/>
        <dsp:cNvSpPr/>
      </dsp:nvSpPr>
      <dsp:spPr>
        <a:xfrm>
          <a:off x="117984" y="3222505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(users)</a:t>
          </a:r>
        </a:p>
      </dsp:txBody>
      <dsp:txXfrm>
        <a:off x="137682" y="3242203"/>
        <a:ext cx="1019746" cy="633159"/>
      </dsp:txXfrm>
    </dsp:sp>
    <dsp:sp modelId="{5C8D37D2-B2A3-1742-94F0-FDC5400A84E6}">
      <dsp:nvSpPr>
        <dsp:cNvPr id="0" name=""/>
        <dsp:cNvSpPr/>
      </dsp:nvSpPr>
      <dsp:spPr>
        <a:xfrm>
          <a:off x="1294809" y="3110707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80A93B-0EBF-554C-81D8-9C0DF0988979}">
      <dsp:nvSpPr>
        <dsp:cNvPr id="0" name=""/>
        <dsp:cNvSpPr/>
      </dsp:nvSpPr>
      <dsp:spPr>
        <a:xfrm>
          <a:off x="1412491" y="3222505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(addresses)</a:t>
          </a:r>
        </a:p>
      </dsp:txBody>
      <dsp:txXfrm>
        <a:off x="1432189" y="3242203"/>
        <a:ext cx="1019746" cy="6331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238D6E-187B-CA4B-A2DD-4F6B9641F788}">
      <dsp:nvSpPr>
        <dsp:cNvPr id="0" name=""/>
        <dsp:cNvSpPr/>
      </dsp:nvSpPr>
      <dsp:spPr>
        <a:xfrm>
          <a:off x="1778660" y="1851658"/>
          <a:ext cx="91440" cy="308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03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42BB6-94D4-7842-B0FD-6750CC0033A2}">
      <dsp:nvSpPr>
        <dsp:cNvPr id="0" name=""/>
        <dsp:cNvSpPr/>
      </dsp:nvSpPr>
      <dsp:spPr>
        <a:xfrm>
          <a:off x="1177126" y="871069"/>
          <a:ext cx="647253" cy="3080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916"/>
              </a:lnTo>
              <a:lnTo>
                <a:pt x="647253" y="209916"/>
              </a:lnTo>
              <a:lnTo>
                <a:pt x="647253" y="30803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1846C2-C202-9D48-9536-64631748E289}">
      <dsp:nvSpPr>
        <dsp:cNvPr id="0" name=""/>
        <dsp:cNvSpPr/>
      </dsp:nvSpPr>
      <dsp:spPr>
        <a:xfrm>
          <a:off x="484152" y="1851658"/>
          <a:ext cx="91440" cy="3080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8033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9223E-D60C-1B47-900D-A2777384E373}">
      <dsp:nvSpPr>
        <dsp:cNvPr id="0" name=""/>
        <dsp:cNvSpPr/>
      </dsp:nvSpPr>
      <dsp:spPr>
        <a:xfrm>
          <a:off x="529872" y="871069"/>
          <a:ext cx="647253" cy="308033"/>
        </a:xfrm>
        <a:custGeom>
          <a:avLst/>
          <a:gdLst/>
          <a:ahLst/>
          <a:cxnLst/>
          <a:rect l="0" t="0" r="0" b="0"/>
          <a:pathLst>
            <a:path>
              <a:moveTo>
                <a:pt x="647253" y="0"/>
              </a:moveTo>
              <a:lnTo>
                <a:pt x="647253" y="209916"/>
              </a:lnTo>
              <a:lnTo>
                <a:pt x="0" y="209916"/>
              </a:lnTo>
              <a:lnTo>
                <a:pt x="0" y="308033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6A1161-1FF6-4642-BECE-636C2EC6FEAB}">
      <dsp:nvSpPr>
        <dsp:cNvPr id="0" name=""/>
        <dsp:cNvSpPr/>
      </dsp:nvSpPr>
      <dsp:spPr>
        <a:xfrm>
          <a:off x="647555" y="198513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82D579-7907-F947-8540-574C84175CA4}">
      <dsp:nvSpPr>
        <dsp:cNvPr id="0" name=""/>
        <dsp:cNvSpPr/>
      </dsp:nvSpPr>
      <dsp:spPr>
        <a:xfrm>
          <a:off x="765237" y="310312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join</a:t>
          </a:r>
        </a:p>
      </dsp:txBody>
      <dsp:txXfrm>
        <a:off x="784935" y="330010"/>
        <a:ext cx="1019746" cy="633159"/>
      </dsp:txXfrm>
    </dsp:sp>
    <dsp:sp modelId="{68C2BD24-086D-5B43-BF2D-FECFE950A969}">
      <dsp:nvSpPr>
        <dsp:cNvPr id="0" name=""/>
        <dsp:cNvSpPr/>
      </dsp:nvSpPr>
      <dsp:spPr>
        <a:xfrm>
          <a:off x="301" y="1179103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0E0133-95A9-754B-927A-122CD916DB9B}">
      <dsp:nvSpPr>
        <dsp:cNvPr id="0" name=""/>
        <dsp:cNvSpPr/>
      </dsp:nvSpPr>
      <dsp:spPr>
        <a:xfrm>
          <a:off x="117984" y="1290901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</a:t>
          </a:r>
        </a:p>
      </dsp:txBody>
      <dsp:txXfrm>
        <a:off x="137682" y="1310599"/>
        <a:ext cx="1019746" cy="633159"/>
      </dsp:txXfrm>
    </dsp:sp>
    <dsp:sp modelId="{3692450C-7C31-7247-8930-36DCCB7080FF}">
      <dsp:nvSpPr>
        <dsp:cNvPr id="0" name=""/>
        <dsp:cNvSpPr/>
      </dsp:nvSpPr>
      <dsp:spPr>
        <a:xfrm>
          <a:off x="301" y="2159692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3FB08A-2421-6240-94AC-AAF43BC0ABC2}">
      <dsp:nvSpPr>
        <dsp:cNvPr id="0" name=""/>
        <dsp:cNvSpPr/>
      </dsp:nvSpPr>
      <dsp:spPr>
        <a:xfrm>
          <a:off x="117984" y="2271490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(users)</a:t>
          </a:r>
        </a:p>
      </dsp:txBody>
      <dsp:txXfrm>
        <a:off x="137682" y="2291188"/>
        <a:ext cx="1019746" cy="633159"/>
      </dsp:txXfrm>
    </dsp:sp>
    <dsp:sp modelId="{C0411F58-BBF5-3A4B-8CD7-48DC4ECDF392}">
      <dsp:nvSpPr>
        <dsp:cNvPr id="0" name=""/>
        <dsp:cNvSpPr/>
      </dsp:nvSpPr>
      <dsp:spPr>
        <a:xfrm>
          <a:off x="1294809" y="1179103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15E8391-10CB-DF40-BF22-2F5D9308332B}">
      <dsp:nvSpPr>
        <dsp:cNvPr id="0" name=""/>
        <dsp:cNvSpPr/>
      </dsp:nvSpPr>
      <dsp:spPr>
        <a:xfrm>
          <a:off x="1412491" y="1290901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filter</a:t>
          </a:r>
        </a:p>
      </dsp:txBody>
      <dsp:txXfrm>
        <a:off x="1432189" y="1310599"/>
        <a:ext cx="1019746" cy="633159"/>
      </dsp:txXfrm>
    </dsp:sp>
    <dsp:sp modelId="{F61F7FB4-ABBC-F145-A962-696825B70F37}">
      <dsp:nvSpPr>
        <dsp:cNvPr id="0" name=""/>
        <dsp:cNvSpPr/>
      </dsp:nvSpPr>
      <dsp:spPr>
        <a:xfrm>
          <a:off x="1294809" y="2159692"/>
          <a:ext cx="1059142" cy="67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5639F-45C6-DB41-9EAE-1DC508243EDE}">
      <dsp:nvSpPr>
        <dsp:cNvPr id="0" name=""/>
        <dsp:cNvSpPr/>
      </dsp:nvSpPr>
      <dsp:spPr>
        <a:xfrm>
          <a:off x="1412491" y="2271490"/>
          <a:ext cx="1059142" cy="67255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scan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(addresses)</a:t>
          </a:r>
        </a:p>
      </dsp:txBody>
      <dsp:txXfrm>
        <a:off x="1432189" y="2291188"/>
        <a:ext cx="1019746" cy="63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4D8950D-FA54-4B60-A177-B9B35B717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101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A2B018A-536A-4E95-B27E-3171BA8DA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199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55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5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93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95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1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532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65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4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0777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7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247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3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6514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06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04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81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78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19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1986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16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8961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71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7681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966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40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8328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4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21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1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161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713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would be PER LINE</a:t>
            </a:r>
          </a:p>
          <a:p>
            <a:r>
              <a:rPr lang="en-US" dirty="0"/>
              <a:t>add(</a:t>
            </a:r>
            <a:r>
              <a:rPr lang="en-US" dirty="0" err="1"/>
              <a:t>leftChild,rightChild</a:t>
            </a:r>
            <a:r>
              <a:rPr lang="en-US" dirty="0"/>
              <a:t>)  {</a:t>
            </a:r>
          </a:p>
          <a:p>
            <a:r>
              <a:rPr lang="en-US" dirty="0"/>
              <a:t>left=</a:t>
            </a:r>
            <a:r>
              <a:rPr lang="en-US" dirty="0" err="1"/>
              <a:t>eval</a:t>
            </a:r>
            <a:r>
              <a:rPr lang="en-US" dirty="0"/>
              <a:t>(</a:t>
            </a:r>
            <a:r>
              <a:rPr lang="en-US" dirty="0" err="1"/>
              <a:t>leftChild</a:t>
            </a:r>
            <a:r>
              <a:rPr lang="en-US" dirty="0"/>
              <a:t>)</a:t>
            </a:r>
          </a:p>
          <a:p>
            <a:r>
              <a:rPr lang="en-US" dirty="0"/>
              <a:t>right=</a:t>
            </a:r>
            <a:r>
              <a:rPr lang="en-US" dirty="0" err="1"/>
              <a:t>eval</a:t>
            </a:r>
            <a:r>
              <a:rPr lang="en-US" dirty="0"/>
              <a:t>(</a:t>
            </a:r>
            <a:r>
              <a:rPr lang="en-US" dirty="0" err="1"/>
              <a:t>rightChild</a:t>
            </a:r>
            <a:r>
              <a:rPr lang="en-US" dirty="0"/>
              <a:t>)</a:t>
            </a:r>
          </a:p>
          <a:p>
            <a:r>
              <a:rPr lang="en-US" dirty="0"/>
              <a:t>return </a:t>
            </a:r>
            <a:r>
              <a:rPr lang="en-US" dirty="0" err="1"/>
              <a:t>left+right</a:t>
            </a:r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r>
              <a:rPr lang="en-US" dirty="0" err="1"/>
              <a:t>eval</a:t>
            </a:r>
            <a:r>
              <a:rPr lang="en-US" dirty="0"/>
              <a:t>(v){</a:t>
            </a:r>
          </a:p>
          <a:p>
            <a:r>
              <a:rPr lang="en-US" dirty="0"/>
              <a:t>if (v is literal) return value(v)</a:t>
            </a:r>
          </a:p>
          <a:p>
            <a:r>
              <a:rPr lang="en-US" dirty="0"/>
              <a:t>if (v is attribute) return value(attribute)</a:t>
            </a:r>
          </a:p>
          <a:p>
            <a:r>
              <a:rPr lang="en-US" dirty="0"/>
              <a:t>if (v is add) return add(</a:t>
            </a:r>
            <a:r>
              <a:rPr lang="en-US" dirty="0" err="1"/>
              <a:t>v.leftChild</a:t>
            </a:r>
            <a:r>
              <a:rPr lang="en-US" dirty="0"/>
              <a:t>,</a:t>
            </a:r>
            <a:r>
              <a:rPr lang="en-US" baseline="0" dirty="0"/>
              <a:t> </a:t>
            </a:r>
            <a:r>
              <a:rPr lang="en-US" baseline="0" dirty="0" err="1"/>
              <a:t>v.rightChild</a:t>
            </a:r>
            <a:r>
              <a:rPr lang="en-US" baseline="0" dirty="0"/>
              <a:t>)</a:t>
            </a:r>
          </a:p>
          <a:p>
            <a:r>
              <a:rPr lang="en-US" baseline="0" dirty="0"/>
              <a:t>}</a:t>
            </a:r>
          </a:p>
          <a:p>
            <a:endParaRPr lang="en-US" baseline="0" dirty="0"/>
          </a:p>
          <a:p>
            <a:r>
              <a:rPr lang="en-US" baseline="0" dirty="0"/>
              <a:t>Instead, replace everything to x+(1+2) </a:t>
            </a:r>
            <a:r>
              <a:rPr lang="en-US" baseline="0" dirty="0">
                <a:sym typeface="Wingdings"/>
              </a:rPr>
              <a:t> x+3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2695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catalyst does a pretty good job on code generation. Generated code</a:t>
            </a:r>
            <a:r>
              <a:rPr lang="en-US" baseline="0" dirty="0"/>
              <a:t> is very close to hand-written code in performance.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6518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9167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4D4D4E-5193-8942-A6D2-CAFDBF6BEBF9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3223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82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1935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8585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spark.apache.org</a:t>
            </a:r>
            <a:r>
              <a:rPr lang="en-US" dirty="0"/>
              <a:t>/docs/2.1.0/</a:t>
            </a:r>
            <a:r>
              <a:rPr lang="en-US" dirty="0" err="1"/>
              <a:t>api</a:t>
            </a:r>
            <a:r>
              <a:rPr lang="en-US" dirty="0"/>
              <a:t>/java/org/apache/spark/</a:t>
            </a:r>
            <a:r>
              <a:rPr lang="en-US" dirty="0" err="1"/>
              <a:t>sql</a:t>
            </a:r>
            <a:r>
              <a:rPr lang="en-US" dirty="0"/>
              <a:t>/expressions/</a:t>
            </a:r>
            <a:r>
              <a:rPr lang="en-US" dirty="0" err="1"/>
              <a:t>UserDefinedAggregateFunction.html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31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45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78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238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576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4135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58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2873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59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29000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60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57289528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61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872500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62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88485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63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2574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509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64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9443678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86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010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6335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0001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999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70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669740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71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81831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9181414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2734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947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4D5329-72E8-4B34-96E5-D61E90592280}" type="slidenum">
              <a:rPr lang="el-GR" smtClean="0"/>
              <a:pPr>
                <a:defRPr/>
              </a:pPr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556314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601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7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8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19" name="Group 7"/>
          <p:cNvGrpSpPr>
            <a:grpSpLocks noChangeAspect="1"/>
          </p:cNvGrpSpPr>
          <p:nvPr/>
        </p:nvGrpSpPr>
        <p:grpSpPr bwMode="auto">
          <a:xfrm>
            <a:off x="7162800" y="6096000"/>
            <a:ext cx="1590675" cy="457200"/>
            <a:chOff x="3269" y="1445"/>
            <a:chExt cx="1680" cy="482"/>
          </a:xfrm>
        </p:grpSpPr>
        <p:sp>
          <p:nvSpPr>
            <p:cNvPr id="13320" name="Rectangle 8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9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10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Freeform 11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Freeform 12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Freeform 13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Rectangle 14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Freeform 15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dias_color_proposals_0142_3D_mediu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058082"/>
            <a:ext cx="1468760" cy="571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B124F-D3AE-4AEB-B238-04968465F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5E198-EA6C-4BFE-A482-9201B0249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1C2F872F-421D-4B65-AAA3-129D049C92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3B99274B-176E-435C-8857-84979719B9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E783343F-3840-485D-A731-06527D2D3B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54189-C436-47D0-AC37-8484B13A8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5F9E2-ACF0-4066-8FCC-6FF3D74F2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62274-4D91-4102-8B2B-56700931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09BE-044C-40FD-B391-8DFF2F79F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970BD-9972-4D08-B83E-9264E792A2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C239-7393-457C-9CC3-689C6419CA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460BC-0006-4CBA-B4E4-B3FFD2C25E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74E61-B26F-43A7-8A14-05F02F28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50ECFD-5807-44D9-AF3B-3260B807F6A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32" name="Group 208"/>
          <p:cNvGrpSpPr>
            <a:grpSpLocks noChangeAspect="1"/>
          </p:cNvGrpSpPr>
          <p:nvPr/>
        </p:nvGrpSpPr>
        <p:grpSpPr bwMode="auto">
          <a:xfrm>
            <a:off x="8093075" y="0"/>
            <a:ext cx="1050925" cy="301625"/>
            <a:chOff x="3269" y="1445"/>
            <a:chExt cx="1680" cy="482"/>
          </a:xfrm>
        </p:grpSpPr>
        <p:sp>
          <p:nvSpPr>
            <p:cNvPr id="1224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5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6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7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42" name="Group 218"/>
          <p:cNvGrpSpPr>
            <a:grpSpLocks/>
          </p:cNvGrpSpPr>
          <p:nvPr/>
        </p:nvGrpSpPr>
        <p:grpSpPr bwMode="auto">
          <a:xfrm>
            <a:off x="0" y="0"/>
            <a:ext cx="8270875" cy="300038"/>
            <a:chOff x="4608" y="240"/>
            <a:chExt cx="362" cy="189"/>
          </a:xfrm>
        </p:grpSpPr>
        <p:sp>
          <p:nvSpPr>
            <p:cNvPr id="1235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6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" name="Picture 4" descr="C:\Users\kingherc\Desktop\svn\2013-damon-scheduler\technohour\tmp\Untitled-4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90"/>
            <a:ext cx="745594" cy="2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8.tif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7" Type="http://schemas.openxmlformats.org/officeDocument/2006/relationships/image" Target="../media/image34.tif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3.tiff"/><Relationship Id="rId5" Type="http://schemas.openxmlformats.org/officeDocument/2006/relationships/image" Target="../media/image32.emf"/><Relationship Id="rId4" Type="http://schemas.openxmlformats.org/officeDocument/2006/relationships/oleObject" Target="../embeddings/oleObject1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cs.neu.edu/home/mirek/papers/2011-SIGMOD-ParallelJoins.pdf" TargetMode="External"/><Relationship Id="rId2" Type="http://schemas.openxmlformats.org/officeDocument/2006/relationships/hyperlink" Target="http://www.nowpublishers.com/article/Details/DBS-036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spark.apache.org/" TargetMode="External"/><Relationship Id="rId2" Type="http://schemas.openxmlformats.org/officeDocument/2006/relationships/hyperlink" Target="https://www.youtube.com/watch?v=VWeWViFCzz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park.apache.org/docs/latest/programming-guide.html" TargetMode="External"/><Relationship Id="rId4" Type="http://schemas.openxmlformats.org/officeDocument/2006/relationships/hyperlink" Target="http://spark.apache.org/docs/latest/quick-start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en-US" dirty="0"/>
              <a:t>CS422</a:t>
            </a:r>
            <a:br>
              <a:rPr lang="en-US" dirty="0"/>
            </a:br>
            <a:r>
              <a:rPr lang="en-US" dirty="0"/>
              <a:t>Database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4077072"/>
            <a:ext cx="7772400" cy="1296144"/>
          </a:xfrm>
        </p:spPr>
        <p:txBody>
          <a:bodyPr anchor="b" anchorCtr="0"/>
          <a:lstStyle/>
          <a:p>
            <a:pPr algn="ctr"/>
            <a:r>
              <a:rPr lang="en-US" dirty="0"/>
              <a:t>Today: Execution models for </a:t>
            </a:r>
            <a:br>
              <a:rPr lang="en-US" dirty="0"/>
            </a:br>
            <a:r>
              <a:rPr lang="en-US" dirty="0"/>
              <a:t>distributed computing – 2</a:t>
            </a:r>
            <a:r>
              <a:rPr lang="en-US" baseline="30000" dirty="0"/>
              <a:t>nd</a:t>
            </a:r>
            <a:r>
              <a:rPr lang="en-US" dirty="0"/>
              <a:t> generation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Data-Intensive Applications and Systems (DIAS) Laboratory</a:t>
            </a:r>
            <a:br>
              <a:rPr lang="en-US" sz="2400" dirty="0"/>
            </a:br>
            <a:r>
              <a:rPr lang="fr-FR" sz="2400" dirty="0"/>
              <a:t>École Polytechnique Fédérale de Lausanne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503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8"/>
    </mc:Choice>
    <mc:Fallback xmlns="">
      <p:transition spd="slow" advTm="295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RDDs Vs Hadoop HDFS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10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89D8AE-B206-C240-BFF7-F0F70928E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154041"/>
              </p:ext>
            </p:extLst>
          </p:nvPr>
        </p:nvGraphicFramePr>
        <p:xfrm>
          <a:off x="323529" y="1268760"/>
          <a:ext cx="8668071" cy="354416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84283">
                  <a:extLst>
                    <a:ext uri="{9D8B030D-6E8A-4147-A177-3AD203B41FA5}">
                      <a16:colId xmlns:a16="http://schemas.microsoft.com/office/drawing/2014/main" val="2619104954"/>
                    </a:ext>
                  </a:extLst>
                </a:gridCol>
                <a:gridCol w="2923383">
                  <a:extLst>
                    <a:ext uri="{9D8B030D-6E8A-4147-A177-3AD203B41FA5}">
                      <a16:colId xmlns:a16="http://schemas.microsoft.com/office/drawing/2014/main" val="967102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21866882"/>
                    </a:ext>
                  </a:extLst>
                </a:gridCol>
                <a:gridCol w="2852125">
                  <a:extLst>
                    <a:ext uri="{9D8B030D-6E8A-4147-A177-3AD203B41FA5}">
                      <a16:colId xmlns:a16="http://schemas.microsoft.com/office/drawing/2014/main" val="2905131717"/>
                    </a:ext>
                  </a:extLst>
                </a:gridCol>
              </a:tblGrid>
              <a:tr h="1181389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RDDs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Hadoop 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227989"/>
                  </a:ext>
                </a:extLst>
              </a:tr>
              <a:tr h="1181389">
                <a:tc>
                  <a:txBody>
                    <a:bodyPr/>
                    <a:lstStyle/>
                    <a:p>
                      <a:r>
                        <a:rPr lang="en-US" sz="3200" b="1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Exploits 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Everything written on disk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458168"/>
                  </a:ext>
                </a:extLst>
              </a:tr>
              <a:tr h="1181389">
                <a:tc>
                  <a:txBody>
                    <a:bodyPr/>
                    <a:lstStyle/>
                    <a:p>
                      <a:r>
                        <a:rPr lang="en-US" sz="3200" b="1" dirty="0"/>
                        <a:t>Fault tolerance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Lineage </a:t>
                      </a:r>
                      <a:br>
                        <a:rPr lang="en-US" sz="3200" dirty="0"/>
                      </a:br>
                      <a:r>
                        <a:rPr lang="en-US" sz="3200" dirty="0"/>
                        <a:t>(&amp; replication)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Replication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460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98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17"/>
    </mc:Choice>
    <mc:Fallback xmlns="">
      <p:transition spd="slow" advTm="12641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choices of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1844824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01"/>
    </mc:Choice>
    <mc:Fallback xmlns="">
      <p:transition spd="slow" advTm="820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320"/>
            <a:ext cx="8219256" cy="5757155"/>
          </a:xfrm>
        </p:spPr>
        <p:txBody>
          <a:bodyPr/>
          <a:lstStyle/>
          <a:p>
            <a:r>
              <a:rPr lang="en-US" dirty="0"/>
              <a:t>MapReduce simple but weak for some </a:t>
            </a:r>
            <a:r>
              <a:rPr lang="en-US" dirty="0" err="1"/>
              <a:t>reqs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Cannot define complex processes</a:t>
            </a:r>
          </a:p>
          <a:p>
            <a:pPr lvl="1"/>
            <a:r>
              <a:rPr lang="en-US" dirty="0"/>
              <a:t>Batch mode, acyclic, not iterative</a:t>
            </a:r>
          </a:p>
          <a:p>
            <a:pPr lvl="1"/>
            <a:r>
              <a:rPr lang="en-US" dirty="0"/>
              <a:t>Everything is file-based, no distributed memory</a:t>
            </a:r>
          </a:p>
          <a:p>
            <a:pPr lvl="1"/>
            <a:r>
              <a:rPr lang="en-US" dirty="0"/>
              <a:t>Procedural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difficult to optimize</a:t>
            </a:r>
          </a:p>
          <a:p>
            <a:r>
              <a:rPr lang="en-US" dirty="0"/>
              <a:t>More powerful models</a:t>
            </a:r>
          </a:p>
          <a:p>
            <a:pPr lvl="1"/>
            <a:r>
              <a:rPr lang="en-US" dirty="0"/>
              <a:t>Spark, Dryad: processing expressed as a DAG</a:t>
            </a:r>
          </a:p>
          <a:p>
            <a:pPr lvl="2"/>
            <a:r>
              <a:rPr lang="en-US" sz="2400" dirty="0"/>
              <a:t>Vertices: processing tasks, edges: </a:t>
            </a:r>
            <a:r>
              <a:rPr lang="en-US" sz="2400" dirty="0" err="1"/>
              <a:t>src:target</a:t>
            </a:r>
            <a:r>
              <a:rPr lang="en-US" sz="2400" dirty="0"/>
              <a:t> connection</a:t>
            </a:r>
          </a:p>
          <a:p>
            <a:pPr lvl="1"/>
            <a:r>
              <a:rPr lang="en-US" dirty="0" err="1"/>
              <a:t>Dremel</a:t>
            </a:r>
            <a:r>
              <a:rPr lang="en-US" dirty="0"/>
              <a:t>: Declarative (SQL-like)</a:t>
            </a:r>
          </a:p>
          <a:p>
            <a:pPr lvl="1"/>
            <a:r>
              <a:rPr lang="en-US" dirty="0"/>
              <a:t>Data models</a:t>
            </a:r>
            <a:endParaRPr lang="en-US" sz="2400" dirty="0"/>
          </a:p>
          <a:p>
            <a:pPr lvl="2"/>
            <a:r>
              <a:rPr lang="en-US" sz="2400" dirty="0"/>
              <a:t>Hierarchical, tabular: </a:t>
            </a:r>
            <a:r>
              <a:rPr lang="en-US" sz="2400" dirty="0" err="1"/>
              <a:t>Dremel</a:t>
            </a:r>
            <a:endParaRPr lang="en-US" sz="2400" dirty="0"/>
          </a:p>
          <a:p>
            <a:pPr lvl="2"/>
            <a:r>
              <a:rPr lang="en-US" sz="2400" dirty="0"/>
              <a:t>Directed graph with cycles: </a:t>
            </a:r>
            <a:r>
              <a:rPr lang="en-US" sz="2400" dirty="0" err="1"/>
              <a:t>Pregel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127412" y="6245225"/>
            <a:ext cx="2867299" cy="6016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sz="2000" kern="0" dirty="0"/>
              <a:t>Spark DAG example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904" y="4653136"/>
            <a:ext cx="2837269" cy="187962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449188" y="172158"/>
            <a:ext cx="85344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Programming models – an overview</a:t>
            </a:r>
          </a:p>
        </p:txBody>
      </p:sp>
    </p:spTree>
    <p:extLst>
      <p:ext uri="{BB962C8B-B14F-4D97-AF65-F5344CB8AC3E}">
        <p14:creationId xmlns:p14="http://schemas.microsoft.com/office/powerpoint/2010/main" val="191890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438"/>
    </mc:Choice>
    <mc:Fallback xmlns="">
      <p:transition spd="slow" advTm="21443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363272" cy="4082007"/>
          </a:xfrm>
        </p:spPr>
        <p:txBody>
          <a:bodyPr/>
          <a:lstStyle/>
          <a:p>
            <a:r>
              <a:rPr lang="en-US" sz="2800" dirty="0"/>
              <a:t>Describing the processing tasks</a:t>
            </a:r>
          </a:p>
          <a:p>
            <a:pPr lvl="1"/>
            <a:r>
              <a:rPr lang="en-US" dirty="0"/>
              <a:t>Declarative languages, e.g., </a:t>
            </a:r>
            <a:r>
              <a:rPr lang="en-US" dirty="0" err="1"/>
              <a:t>Dremel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Functional programming, e.g., Spark</a:t>
            </a:r>
          </a:p>
          <a:p>
            <a:pPr lvl="1"/>
            <a:endParaRPr lang="en-US" dirty="0"/>
          </a:p>
          <a:p>
            <a:pPr lvl="1"/>
            <a:endParaRPr lang="en-US" sz="3200" dirty="0"/>
          </a:p>
          <a:p>
            <a:pPr lvl="1"/>
            <a:r>
              <a:rPr lang="en-US" dirty="0"/>
              <a:t>Domain-specific languages, e.g., </a:t>
            </a:r>
            <a:r>
              <a:rPr lang="en-US" dirty="0" err="1"/>
              <a:t>Pregel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49188" y="172158"/>
            <a:ext cx="85344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Programming models – examples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83768" y="2177941"/>
            <a:ext cx="46085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SELECT</a:t>
            </a:r>
            <a:r>
              <a:rPr lang="en-US" sz="1600" dirty="0"/>
              <a:t> </a:t>
            </a:r>
            <a:r>
              <a:rPr lang="en-US" sz="1600" dirty="0" err="1"/>
              <a:t>DocId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Id, COUNT(</a:t>
            </a:r>
            <a:r>
              <a:rPr lang="en-US" sz="1600" dirty="0" err="1"/>
              <a:t>Name.Language.Code</a:t>
            </a:r>
            <a:r>
              <a:rPr lang="en-US" sz="1600" dirty="0"/>
              <a:t>) </a:t>
            </a:r>
          </a:p>
          <a:p>
            <a:r>
              <a:rPr lang="en-US" sz="1600" dirty="0">
                <a:solidFill>
                  <a:schemeClr val="tx2"/>
                </a:solidFill>
              </a:rPr>
              <a:t>WITHIN</a:t>
            </a:r>
            <a:r>
              <a:rPr lang="en-US" sz="1600" dirty="0"/>
              <a:t> Name </a:t>
            </a:r>
            <a:r>
              <a:rPr lang="en-US" sz="1600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Cnt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t </a:t>
            </a:r>
          </a:p>
          <a:p>
            <a:r>
              <a:rPr lang="en-US" sz="1600" dirty="0">
                <a:solidFill>
                  <a:schemeClr val="tx2"/>
                </a:solidFill>
              </a:rPr>
              <a:t>WHERE </a:t>
            </a:r>
            <a:r>
              <a:rPr lang="en-US" sz="1600" dirty="0"/>
              <a:t>REGEXP(</a:t>
            </a:r>
            <a:r>
              <a:rPr lang="en-US" sz="1600" dirty="0" err="1"/>
              <a:t>Name.Url</a:t>
            </a:r>
            <a:r>
              <a:rPr lang="en-US" sz="1600" dirty="0"/>
              <a:t>, '^http'); </a:t>
            </a:r>
          </a:p>
          <a:p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2125796" y="3451542"/>
            <a:ext cx="48224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rgbClr val="007020"/>
                </a:solidFill>
              </a:rPr>
              <a:t>val</a:t>
            </a:r>
            <a:r>
              <a:rPr lang="en-US" sz="1600" dirty="0"/>
              <a:t> </a:t>
            </a:r>
            <a:r>
              <a:rPr lang="en-US" sz="1600" dirty="0" err="1"/>
              <a:t>wordCounts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7020"/>
                </a:solidFill>
              </a:rPr>
              <a:t>=</a:t>
            </a:r>
            <a:r>
              <a:rPr lang="en-US" sz="1600" dirty="0"/>
              <a:t> </a:t>
            </a:r>
            <a:r>
              <a:rPr lang="en-US" sz="1600" dirty="0" err="1"/>
              <a:t>textFile</a:t>
            </a:r>
            <a:r>
              <a:rPr lang="en-US" sz="1600" dirty="0" err="1">
                <a:solidFill>
                  <a:srgbClr val="666666"/>
                </a:solidFill>
              </a:rPr>
              <a:t>.</a:t>
            </a:r>
            <a:r>
              <a:rPr lang="en-US" sz="1600" dirty="0" err="1"/>
              <a:t>flatMap</a:t>
            </a:r>
            <a:r>
              <a:rPr lang="en-US" sz="1600" dirty="0">
                <a:solidFill>
                  <a:srgbClr val="666666"/>
                </a:solidFill>
              </a:rPr>
              <a:t>(</a:t>
            </a:r>
            <a:r>
              <a:rPr lang="en-US" sz="1600" dirty="0"/>
              <a:t>line </a:t>
            </a:r>
            <a:r>
              <a:rPr lang="en-US" sz="1600" b="1" dirty="0">
                <a:solidFill>
                  <a:srgbClr val="007020"/>
                </a:solidFill>
              </a:rPr>
              <a:t>=&gt;</a:t>
            </a:r>
            <a:r>
              <a:rPr lang="en-US" sz="1600" dirty="0"/>
              <a:t> </a:t>
            </a:r>
            <a:r>
              <a:rPr lang="en-US" sz="1600" dirty="0" err="1"/>
              <a:t>line</a:t>
            </a:r>
            <a:r>
              <a:rPr lang="en-US" sz="1600" dirty="0" err="1">
                <a:solidFill>
                  <a:srgbClr val="666666"/>
                </a:solidFill>
              </a:rPr>
              <a:t>.</a:t>
            </a:r>
            <a:r>
              <a:rPr lang="en-US" sz="1600" dirty="0" err="1"/>
              <a:t>split</a:t>
            </a:r>
            <a:r>
              <a:rPr lang="en-US" sz="1600" dirty="0">
                <a:solidFill>
                  <a:srgbClr val="666666"/>
                </a:solidFill>
              </a:rPr>
              <a:t>(</a:t>
            </a:r>
            <a:r>
              <a:rPr lang="en-US" sz="1600" dirty="0">
                <a:solidFill>
                  <a:srgbClr val="4070A0"/>
                </a:solidFill>
              </a:rPr>
              <a:t>" "</a:t>
            </a:r>
            <a:r>
              <a:rPr lang="en-US" sz="1600" dirty="0">
                <a:solidFill>
                  <a:srgbClr val="666666"/>
                </a:solidFill>
              </a:rPr>
              <a:t>)).</a:t>
            </a:r>
          </a:p>
          <a:p>
            <a:r>
              <a:rPr lang="en-US" sz="1600" dirty="0">
                <a:solidFill>
                  <a:srgbClr val="666666"/>
                </a:solidFill>
              </a:rPr>
              <a:t>	</a:t>
            </a:r>
            <a:r>
              <a:rPr lang="en-US" sz="1600" dirty="0"/>
              <a:t>map</a:t>
            </a:r>
            <a:r>
              <a:rPr lang="en-US" sz="1600" dirty="0">
                <a:solidFill>
                  <a:srgbClr val="666666"/>
                </a:solidFill>
              </a:rPr>
              <a:t>(</a:t>
            </a:r>
            <a:r>
              <a:rPr lang="en-US" sz="1600" dirty="0"/>
              <a:t>word </a:t>
            </a:r>
            <a:r>
              <a:rPr lang="en-US" sz="1600" b="1" dirty="0">
                <a:solidFill>
                  <a:srgbClr val="007020"/>
                </a:solidFill>
              </a:rPr>
              <a:t>=&gt;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666666"/>
                </a:solidFill>
              </a:rPr>
              <a:t>(</a:t>
            </a:r>
            <a:r>
              <a:rPr lang="en-US" sz="1600" dirty="0"/>
              <a:t>word</a:t>
            </a:r>
            <a:r>
              <a:rPr lang="en-US" sz="1600" dirty="0">
                <a:solidFill>
                  <a:srgbClr val="666666"/>
                </a:solidFill>
              </a:rPr>
              <a:t>,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40A070"/>
                </a:solidFill>
              </a:rPr>
              <a:t>1</a:t>
            </a:r>
            <a:r>
              <a:rPr lang="en-US" sz="1600" dirty="0">
                <a:solidFill>
                  <a:srgbClr val="666666"/>
                </a:solidFill>
              </a:rPr>
              <a:t>)).</a:t>
            </a:r>
          </a:p>
          <a:p>
            <a:r>
              <a:rPr lang="en-US" sz="1600" dirty="0">
                <a:solidFill>
                  <a:srgbClr val="666666"/>
                </a:solidFill>
              </a:rPr>
              <a:t>	</a:t>
            </a:r>
            <a:r>
              <a:rPr lang="en-US" sz="1600" dirty="0" err="1"/>
              <a:t>reduceByKey</a:t>
            </a:r>
            <a:r>
              <a:rPr lang="en-US" sz="1600" dirty="0">
                <a:solidFill>
                  <a:srgbClr val="666666"/>
                </a:solidFill>
              </a:rPr>
              <a:t>((</a:t>
            </a:r>
            <a:r>
              <a:rPr lang="en-US" sz="1600" dirty="0"/>
              <a:t>a</a:t>
            </a:r>
            <a:r>
              <a:rPr lang="en-US" sz="1600" dirty="0">
                <a:solidFill>
                  <a:srgbClr val="666666"/>
                </a:solidFill>
              </a:rPr>
              <a:t>,</a:t>
            </a:r>
            <a:r>
              <a:rPr lang="en-US" sz="1600" dirty="0"/>
              <a:t> b</a:t>
            </a:r>
            <a:r>
              <a:rPr lang="en-US" sz="1600" dirty="0">
                <a:solidFill>
                  <a:srgbClr val="666666"/>
                </a:solidFill>
              </a:rPr>
              <a:t>)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7020"/>
                </a:solidFill>
              </a:rPr>
              <a:t>=&gt;</a:t>
            </a:r>
            <a:r>
              <a:rPr lang="en-US" sz="1600" dirty="0"/>
              <a:t> a </a:t>
            </a:r>
            <a:r>
              <a:rPr lang="en-US" sz="1600" dirty="0">
                <a:solidFill>
                  <a:srgbClr val="666666"/>
                </a:solidFill>
              </a:rPr>
              <a:t>+</a:t>
            </a:r>
            <a:r>
              <a:rPr lang="en-US" sz="1600" dirty="0"/>
              <a:t> b</a:t>
            </a:r>
            <a:r>
              <a:rPr lang="en-US" sz="1600" dirty="0">
                <a:solidFill>
                  <a:srgbClr val="666666"/>
                </a:solidFill>
              </a:rPr>
              <a:t>)</a:t>
            </a:r>
          </a:p>
          <a:p>
            <a:r>
              <a:rPr lang="en-US" sz="1600" dirty="0" err="1"/>
              <a:t>wordCounts.collect</a:t>
            </a:r>
            <a:r>
              <a:rPr lang="en-US" sz="1600" dirty="0"/>
              <a:t>()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835696" y="4925404"/>
            <a:ext cx="633670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class 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PageRankVertex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</a:t>
            </a: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 : public Vertex&lt;double, void, double&gt; { 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public: virtual void Compute(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MessageIterator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* 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msgs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) {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     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const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int64 n = </a:t>
            </a:r>
            <a:r>
              <a:rPr lang="en-US" sz="1600" dirty="0" err="1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GetOutEdgeIterator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().size();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     </a:t>
            </a:r>
            <a:r>
              <a:rPr lang="en-US" sz="1600" dirty="0" err="1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SendMessageToAllNeighbors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en-US" sz="1600" dirty="0" err="1">
                <a:latin typeface="Calibri" charset="0"/>
                <a:ea typeface="Calibri" charset="0"/>
                <a:cs typeface="Calibri" charset="0"/>
              </a:rPr>
              <a:t>GetValue</a:t>
            </a:r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() / n); </a:t>
            </a:r>
          </a:p>
          <a:p>
            <a:pPr lvl="1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} </a:t>
            </a:r>
          </a:p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    }; </a:t>
            </a:r>
          </a:p>
        </p:txBody>
      </p:sp>
    </p:spTree>
    <p:extLst>
      <p:ext uri="{BB962C8B-B14F-4D97-AF65-F5344CB8AC3E}">
        <p14:creationId xmlns:p14="http://schemas.microsoft.com/office/powerpoint/2010/main" val="196870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60"/>
    </mc:Choice>
    <mc:Fallback xmlns="">
      <p:transition spd="slow" advTm="13006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Dataflow and RDDs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1177207"/>
            <a:ext cx="8229600" cy="5306143"/>
          </a:xfrm>
        </p:spPr>
        <p:txBody>
          <a:bodyPr/>
          <a:lstStyle/>
          <a:p>
            <a:r>
              <a:rPr lang="en-US" dirty="0"/>
              <a:t>Spark development</a:t>
            </a:r>
            <a:br>
              <a:rPr lang="en-US" dirty="0">
                <a:solidFill>
                  <a:srgbClr val="6F2529"/>
                </a:solidFill>
              </a:rPr>
            </a:br>
            <a:r>
              <a:rPr lang="en-US" dirty="0">
                <a:solidFill>
                  <a:srgbClr val="6F2529"/>
                </a:solidFill>
              </a:rPr>
              <a:t>circles around RDDs</a:t>
            </a:r>
          </a:p>
          <a:p>
            <a:r>
              <a:rPr lang="en-US" dirty="0"/>
              <a:t>RDDs enable</a:t>
            </a:r>
          </a:p>
          <a:p>
            <a:pPr lvl="1"/>
            <a:r>
              <a:rPr lang="en-US" dirty="0">
                <a:solidFill>
                  <a:srgbClr val="6F2529"/>
                </a:solidFill>
              </a:rPr>
              <a:t>Actions</a:t>
            </a:r>
            <a:r>
              <a:rPr lang="en-US" dirty="0"/>
              <a:t>: count, collect,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>
                <a:solidFill>
                  <a:srgbClr val="6F2529"/>
                </a:solidFill>
              </a:rPr>
              <a:t>Transformations</a:t>
            </a:r>
            <a:r>
              <a:rPr lang="en-US" dirty="0"/>
              <a:t>: map, filter, </a:t>
            </a:r>
            <a:br>
              <a:rPr lang="en-US" dirty="0"/>
            </a:br>
            <a:r>
              <a:rPr lang="en-US" dirty="0"/>
              <a:t>			   joins, </a:t>
            </a:r>
            <a:r>
              <a:rPr lang="mr-IN" dirty="0"/>
              <a:t>…</a:t>
            </a:r>
            <a:r>
              <a:rPr lang="en-US" dirty="0"/>
              <a:t> </a:t>
            </a:r>
          </a:p>
          <a:p>
            <a:r>
              <a:rPr lang="en-US" dirty="0"/>
              <a:t>Example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lines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spark.textFile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hdfs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://...") 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errors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lines.filter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(_.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startsWith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("ERROR")) 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hdfserrors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errors.filter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(_.contains("HDFS"))</a:t>
            </a:r>
          </a:p>
          <a:p>
            <a:pPr marL="0" indent="0">
              <a:buNone/>
            </a:pP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     		 .map(_.split(’\t’)(3))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hdfserrors.collect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445" y="1177207"/>
            <a:ext cx="4011155" cy="2575000"/>
          </a:xfrm>
          <a:prstGeom prst="rect">
            <a:avLst/>
          </a:prstGeom>
        </p:spPr>
      </p:pic>
      <p:sp>
        <p:nvSpPr>
          <p:cNvPr id="6" name="Rectangular Callout 5"/>
          <p:cNvSpPr/>
          <p:nvPr/>
        </p:nvSpPr>
        <p:spPr>
          <a:xfrm>
            <a:off x="6012160" y="3752207"/>
            <a:ext cx="2016224" cy="828921"/>
          </a:xfrm>
          <a:prstGeom prst="wedgeRectCallout">
            <a:avLst>
              <a:gd name="adj1" fmla="val -90081"/>
              <a:gd name="adj2" fmla="val 718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Distributed</a:t>
            </a:r>
          </a:p>
        </p:txBody>
      </p:sp>
    </p:spTree>
    <p:extLst>
      <p:ext uri="{BB962C8B-B14F-4D97-AF65-F5344CB8AC3E}">
        <p14:creationId xmlns:p14="http://schemas.microsoft.com/office/powerpoint/2010/main" val="19529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79"/>
    </mc:Choice>
    <mc:Fallback xmlns="">
      <p:transition spd="slow" advTm="18757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Spark: Dataflow and RDDs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1444" y="1177207"/>
            <a:ext cx="8229600" cy="5306143"/>
          </a:xfrm>
        </p:spPr>
        <p:txBody>
          <a:bodyPr/>
          <a:lstStyle/>
          <a:p>
            <a:r>
              <a:rPr lang="en-US" dirty="0"/>
              <a:t>Actions &amp; Transformations on RDDs fully parallelizable</a:t>
            </a:r>
          </a:p>
          <a:p>
            <a:pPr lvl="1"/>
            <a:r>
              <a:rPr lang="en-US" sz="2800" dirty="0"/>
              <a:t>Synchronization required only on </a:t>
            </a:r>
            <a:r>
              <a:rPr lang="en-US" sz="2800" dirty="0">
                <a:solidFill>
                  <a:srgbClr val="6F2529"/>
                </a:solidFill>
              </a:rPr>
              <a:t>shuffling</a:t>
            </a:r>
            <a:r>
              <a:rPr lang="en-US" sz="2800" dirty="0"/>
              <a:t>!</a:t>
            </a:r>
          </a:p>
          <a:p>
            <a:endParaRPr lang="en-US" dirty="0"/>
          </a:p>
          <a:p>
            <a:r>
              <a:rPr lang="en-US" dirty="0"/>
              <a:t>Word-count example</a:t>
            </a:r>
          </a:p>
          <a:p>
            <a:pPr lvl="1"/>
            <a:r>
              <a:rPr lang="en-US" dirty="0" err="1"/>
              <a:t>flatMap</a:t>
            </a:r>
            <a:r>
              <a:rPr lang="en-US" dirty="0"/>
              <a:t>: split line to words</a:t>
            </a:r>
          </a:p>
          <a:p>
            <a:pPr lvl="1"/>
            <a:r>
              <a:rPr lang="en-US" dirty="0"/>
              <a:t>map: emit &lt;word,1&gt; pairs</a:t>
            </a:r>
          </a:p>
          <a:p>
            <a:pPr lvl="1"/>
            <a:r>
              <a:rPr lang="en-US" dirty="0" err="1"/>
              <a:t>reduceByKey</a:t>
            </a:r>
            <a:r>
              <a:rPr lang="en-US" dirty="0"/>
              <a:t>: sum counts for</a:t>
            </a:r>
            <a:br>
              <a:rPr lang="en-US" dirty="0"/>
            </a:br>
            <a:r>
              <a:rPr lang="en-US" dirty="0"/>
              <a:t>each 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5540" y="6362924"/>
            <a:ext cx="32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nodes - different colors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AEC5BD-96B0-174F-B8AA-2B7B2F4B64EF}"/>
              </a:ext>
            </a:extLst>
          </p:cNvPr>
          <p:cNvSpPr txBox="1"/>
          <p:nvPr/>
        </p:nvSpPr>
        <p:spPr>
          <a:xfrm>
            <a:off x="179512" y="1148726"/>
            <a:ext cx="8964488" cy="178510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sc.textFile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://...")</a:t>
            </a:r>
          </a:p>
          <a:p>
            <a:r>
              <a:rPr lang="en-US" sz="2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counts 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textFile.flatMap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(line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line.split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(" "))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.map(word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=&gt;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(word,1))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.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reduceByKey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2200" b="1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5241897" y="2852936"/>
            <a:ext cx="3074519" cy="3648211"/>
            <a:chOff x="5241897" y="2835139"/>
            <a:chExt cx="3146527" cy="388633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41897" y="2835139"/>
              <a:ext cx="3146527" cy="3886336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424168" y="3171725"/>
              <a:ext cx="288032" cy="343068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723453" y="3171725"/>
              <a:ext cx="288032" cy="3430688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19868" y="3171725"/>
              <a:ext cx="288032" cy="3430688"/>
            </a:xfrm>
            <a:prstGeom prst="rect">
              <a:avLst/>
            </a:prstGeom>
            <a:no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8428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724"/>
    </mc:Choice>
    <mc:Fallback xmlns="">
      <p:transition spd="slow" advTm="182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Lazy evaluation in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Spark</a:t>
            </a:r>
            <a:r>
              <a:rPr lang="en-US" dirty="0"/>
              <a:t>: Functional language </a:t>
            </a:r>
            <a:r>
              <a:rPr lang="en-US" dirty="0">
                <a:sym typeface="Wingdings"/>
              </a:rPr>
              <a:t>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static rule-based optimizations</a:t>
            </a:r>
          </a:p>
          <a:p>
            <a:r>
              <a:rPr lang="en-US" dirty="0">
                <a:sym typeface="Wingdings"/>
              </a:rPr>
              <a:t>Fully exploits </a:t>
            </a:r>
            <a:r>
              <a:rPr lang="en-US" dirty="0">
                <a:solidFill>
                  <a:srgbClr val="00B050"/>
                </a:solidFill>
                <a:sym typeface="Wingdings"/>
              </a:rPr>
              <a:t>lazy evaluation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of transformations</a:t>
            </a:r>
          </a:p>
          <a:p>
            <a:r>
              <a:rPr lang="en-US" dirty="0">
                <a:sym typeface="Wingdings"/>
              </a:rPr>
              <a:t>Example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lines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spark.textFile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hdfs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://...") 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errors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lines.filter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(_.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startsWith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("ERROR")) 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hdfserrors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errors.filter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(_.contains("HDFS"))</a:t>
            </a:r>
          </a:p>
          <a:p>
            <a:pPr marL="0" indent="0">
              <a:buNone/>
            </a:pP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timestamps =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hdfserrors.map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(_.split(’\t’)(3))</a:t>
            </a:r>
          </a:p>
          <a:p>
            <a:pPr marL="0" indent="0">
              <a:buNone/>
            </a:pP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timestamps.</a:t>
            </a:r>
            <a:r>
              <a:rPr lang="en-US" sz="2000" b="1" dirty="0" err="1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collect</a:t>
            </a:r>
            <a:r>
              <a:rPr lang="en-US" sz="2000" b="1" dirty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pPr marL="0" indent="0">
              <a:buNone/>
            </a:pPr>
            <a:endParaRPr lang="en-US" sz="200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206896" y="10923129"/>
            <a:ext cx="9145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Country, Count(*) </a:t>
            </a:r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LogEntry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GROUP BY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Country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3365612" y="10261767"/>
            <a:ext cx="1944216" cy="622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670" y="1556792"/>
            <a:ext cx="2887930" cy="1853935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1398" y="5904656"/>
            <a:ext cx="9132602" cy="9807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2900" dirty="0"/>
              <a:t>Which types of optimizations are </a:t>
            </a:r>
          </a:p>
          <a:p>
            <a:pPr lvl="1" algn="ctr"/>
            <a:r>
              <a:rPr lang="en-US" sz="2900" dirty="0"/>
              <a:t>enabled by lazy evaluation?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7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01"/>
    </mc:Choice>
    <mc:Fallback xmlns="">
      <p:transition spd="slow" advTm="222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 of Big Data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Fault tolerance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2420888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6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38"/>
    </mc:Choice>
    <mc:Fallback xmlns="">
      <p:transition spd="slow" advTm="1523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5378151"/>
          </a:xfrm>
        </p:spPr>
        <p:txBody>
          <a:bodyPr/>
          <a:lstStyle/>
          <a:p>
            <a:r>
              <a:rPr lang="en-US" dirty="0"/>
              <a:t>How many map/reduce slots to assign per job</a:t>
            </a:r>
          </a:p>
          <a:p>
            <a:pPr lvl="1"/>
            <a:r>
              <a:rPr lang="en-US" dirty="0"/>
              <a:t>Early MapReduce versions </a:t>
            </a:r>
            <a:r>
              <a:rPr lang="mr-IN" dirty="0"/>
              <a:t>–</a:t>
            </a:r>
            <a:r>
              <a:rPr lang="en-US" dirty="0"/>
              <a:t> simple, within scheduler</a:t>
            </a:r>
          </a:p>
          <a:p>
            <a:pPr lvl="1"/>
            <a:r>
              <a:rPr lang="en-US" dirty="0"/>
              <a:t>Yarn/</a:t>
            </a:r>
            <a:r>
              <a:rPr lang="en-US" dirty="0" err="1"/>
              <a:t>Mesos</a:t>
            </a:r>
            <a:r>
              <a:rPr lang="en-US" dirty="0"/>
              <a:t> enable multiple frameworks (Spark, MapReduce, </a:t>
            </a:r>
            <a:r>
              <a:rPr lang="mr-IN" dirty="0"/>
              <a:t>…</a:t>
            </a:r>
            <a:r>
              <a:rPr lang="en-US" dirty="0"/>
              <a:t>) to co-exist in harmony over the same nodes</a:t>
            </a:r>
          </a:p>
          <a:p>
            <a:r>
              <a:rPr lang="en-US" dirty="0"/>
              <a:t>Yarn: decisions of </a:t>
            </a:r>
            <a:br>
              <a:rPr lang="en-US" dirty="0"/>
            </a:br>
            <a:r>
              <a:rPr lang="en-US" dirty="0"/>
              <a:t>varying granularities</a:t>
            </a:r>
          </a:p>
          <a:p>
            <a:pPr lvl="1"/>
            <a:r>
              <a:rPr lang="en-US" dirty="0"/>
              <a:t>Resource manager</a:t>
            </a:r>
          </a:p>
          <a:p>
            <a:pPr lvl="1"/>
            <a:r>
              <a:rPr lang="en-US" dirty="0" err="1"/>
              <a:t>ApplicationMaster</a:t>
            </a:r>
            <a:endParaRPr lang="en-US" dirty="0"/>
          </a:p>
          <a:p>
            <a:pPr lvl="1"/>
            <a:r>
              <a:rPr lang="en-US" dirty="0"/>
              <a:t>Node manager</a:t>
            </a:r>
          </a:p>
          <a:p>
            <a:pPr lvl="1"/>
            <a:r>
              <a:rPr lang="en-US" dirty="0">
                <a:solidFill>
                  <a:srgbClr val="6F2529"/>
                </a:solidFill>
              </a:rPr>
              <a:t>Containers</a:t>
            </a:r>
            <a:endParaRPr lang="en-US" sz="1600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3539922"/>
            <a:ext cx="4679383" cy="331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0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712"/>
    </mc:Choice>
    <mc:Fallback xmlns="">
      <p:transition spd="slow" advTm="143712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5378151"/>
          </a:xfrm>
        </p:spPr>
        <p:txBody>
          <a:bodyPr/>
          <a:lstStyle/>
          <a:p>
            <a:r>
              <a:rPr lang="en-US" dirty="0"/>
              <a:t>Yarn: decisions of </a:t>
            </a:r>
            <a:br>
              <a:rPr lang="en-US" dirty="0"/>
            </a:br>
            <a:r>
              <a:rPr lang="en-US" dirty="0"/>
              <a:t>varying granularities</a:t>
            </a:r>
          </a:p>
          <a:p>
            <a:pPr lvl="1"/>
            <a:r>
              <a:rPr lang="en-US" dirty="0"/>
              <a:t>Resource manager</a:t>
            </a:r>
          </a:p>
          <a:p>
            <a:pPr lvl="1"/>
            <a:r>
              <a:rPr lang="en-US" dirty="0" err="1"/>
              <a:t>ApplicationMaster</a:t>
            </a:r>
            <a:endParaRPr lang="en-US" dirty="0"/>
          </a:p>
          <a:p>
            <a:pPr lvl="1"/>
            <a:r>
              <a:rPr lang="en-US" dirty="0"/>
              <a:t>Node manager</a:t>
            </a:r>
          </a:p>
          <a:p>
            <a:pPr lvl="1"/>
            <a:r>
              <a:rPr lang="en-US" dirty="0"/>
              <a:t>Containers</a:t>
            </a:r>
          </a:p>
          <a:p>
            <a:r>
              <a:rPr lang="en-US" dirty="0"/>
              <a:t>Yarn design enables</a:t>
            </a:r>
          </a:p>
          <a:p>
            <a:pPr lvl="1"/>
            <a:r>
              <a:rPr lang="en-US" dirty="0"/>
              <a:t>Co-existence of multiple frameworks in a shared &amp; secure (isolated) manner</a:t>
            </a:r>
          </a:p>
          <a:p>
            <a:pPr lvl="1"/>
            <a:r>
              <a:rPr lang="en-US" dirty="0"/>
              <a:t>Scalability</a:t>
            </a:r>
          </a:p>
          <a:p>
            <a:pPr lvl="1"/>
            <a:r>
              <a:rPr lang="en-US" dirty="0"/>
              <a:t>Application-specific optimizations possible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128" y="1219200"/>
            <a:ext cx="3095207" cy="2190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01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75"/>
    </mc:Choice>
    <mc:Fallback xmlns="">
      <p:transition spd="slow" advTm="836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Last week</a:t>
            </a:r>
          </a:p>
          <a:p>
            <a:r>
              <a:rPr lang="en-US" dirty="0"/>
              <a:t>Hadoop/MapReduce and architectural choices</a:t>
            </a:r>
          </a:p>
          <a:p>
            <a:r>
              <a:rPr lang="en-US" dirty="0"/>
              <a:t>The MapReduce opponents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This week</a:t>
            </a:r>
          </a:p>
          <a:p>
            <a:r>
              <a:rPr lang="en-US" dirty="0"/>
              <a:t>The Spark ecosystem – architectural choices</a:t>
            </a:r>
          </a:p>
          <a:p>
            <a:r>
              <a:rPr lang="en-US" dirty="0"/>
              <a:t>The Spark SQL interface</a:t>
            </a:r>
          </a:p>
          <a:p>
            <a:r>
              <a:rPr lang="en-US" dirty="0"/>
              <a:t>Problems with skew</a:t>
            </a:r>
          </a:p>
          <a:p>
            <a:pPr lvl="1"/>
            <a:r>
              <a:rPr lang="en-US" sz="2800" dirty="0"/>
              <a:t>Both Spark &amp; MapReduce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84"/>
    </mc:Choice>
    <mc:Fallback xmlns="">
      <p:transition spd="slow" advTm="64884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choices of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Fault tolerance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2996952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3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32"/>
    </mc:Choice>
    <mc:Fallback xmlns="">
      <p:transition spd="slow" advTm="1483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363272" cy="5378151"/>
          </a:xfrm>
        </p:spPr>
        <p:txBody>
          <a:bodyPr/>
          <a:lstStyle/>
          <a:p>
            <a:r>
              <a:rPr lang="en-US" sz="2800" dirty="0"/>
              <a:t>Hardware/software failures are </a:t>
            </a:r>
            <a:r>
              <a:rPr lang="en-US" sz="2800" dirty="0">
                <a:solidFill>
                  <a:srgbClr val="6F2529"/>
                </a:solidFill>
              </a:rPr>
              <a:t>the rule</a:t>
            </a:r>
          </a:p>
          <a:p>
            <a:pPr lvl="1"/>
            <a:r>
              <a:rPr lang="en-US" sz="2800" dirty="0"/>
              <a:t>Heterogeneous hardware</a:t>
            </a:r>
          </a:p>
          <a:p>
            <a:pPr lvl="1"/>
            <a:r>
              <a:rPr lang="en-US" sz="2800" dirty="0"/>
              <a:t>Can be low-end, cheap, unstable</a:t>
            </a:r>
          </a:p>
          <a:p>
            <a:pPr lvl="1"/>
            <a:r>
              <a:rPr lang="en-US" sz="2800" dirty="0"/>
              <a:t>Network size can be in the order of thousands</a:t>
            </a:r>
          </a:p>
          <a:p>
            <a:pPr lvl="1"/>
            <a:r>
              <a:rPr lang="en-US" sz="2800" dirty="0"/>
              <a:t>Data skew</a:t>
            </a:r>
          </a:p>
          <a:p>
            <a:pPr lvl="1"/>
            <a:r>
              <a:rPr lang="en-US" sz="2800" dirty="0"/>
              <a:t>Bugs!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</a:rPr>
              <a:t>Data safety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</a:rPr>
              <a:t>Job recovery</a:t>
            </a:r>
          </a:p>
          <a:p>
            <a:pPr lvl="2"/>
            <a:r>
              <a:rPr lang="en-US" sz="2400" dirty="0"/>
              <a:t>Minimize effort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recompute</a:t>
            </a:r>
            <a:r>
              <a:rPr lang="en-US" sz="2400" dirty="0"/>
              <a:t> as less as possible</a:t>
            </a:r>
          </a:p>
          <a:p>
            <a:pPr lvl="2"/>
            <a:r>
              <a:rPr lang="en-US" sz="2400" dirty="0"/>
              <a:t>Mask failures </a:t>
            </a:r>
            <a:r>
              <a:rPr lang="mr-IN" sz="2400" dirty="0"/>
              <a:t>–</a:t>
            </a:r>
            <a:r>
              <a:rPr lang="en-US" sz="2400" dirty="0"/>
              <a:t> do not delay the user!</a:t>
            </a:r>
            <a:endParaRPr lang="en-US" sz="1400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0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27"/>
    </mc:Choice>
    <mc:Fallback xmlns="">
      <p:transition spd="slow" advTm="6552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53781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(Up to ) three levels of data safety</a:t>
            </a:r>
          </a:p>
          <a:p>
            <a:r>
              <a:rPr lang="en-US" sz="2800" dirty="0"/>
              <a:t>Lineage information</a:t>
            </a:r>
          </a:p>
          <a:p>
            <a:pPr lvl="1"/>
            <a:r>
              <a:rPr lang="en-US" sz="2800" dirty="0"/>
              <a:t>Compact and sufficient to recreate missing RDDs</a:t>
            </a:r>
          </a:p>
          <a:p>
            <a:pPr lvl="1"/>
            <a:r>
              <a:rPr lang="en-US" sz="2800" dirty="0"/>
              <a:t>Requires re-computation</a:t>
            </a:r>
          </a:p>
          <a:p>
            <a:endParaRPr lang="en-US" sz="2800" dirty="0"/>
          </a:p>
          <a:p>
            <a:r>
              <a:rPr lang="en-US" sz="2800" dirty="0"/>
              <a:t>HDFS-inherited safety</a:t>
            </a:r>
          </a:p>
          <a:p>
            <a:pPr lvl="1"/>
            <a:r>
              <a:rPr lang="en-US" sz="2800" dirty="0"/>
              <a:t>Replication </a:t>
            </a:r>
          </a:p>
          <a:p>
            <a:endParaRPr lang="en-US" sz="2800" dirty="0"/>
          </a:p>
          <a:p>
            <a:r>
              <a:rPr lang="en-US" sz="2800" dirty="0"/>
              <a:t>Full copies of RDDs </a:t>
            </a:r>
            <a:r>
              <a:rPr lang="en-US" sz="2800" b="1" dirty="0"/>
              <a:t>on request</a:t>
            </a:r>
          </a:p>
          <a:p>
            <a:pPr lvl="1"/>
            <a:r>
              <a:rPr lang="en-US" sz="2800" dirty="0"/>
              <a:t>Not necessary for safety</a:t>
            </a:r>
          </a:p>
          <a:p>
            <a:pPr lvl="1"/>
            <a:r>
              <a:rPr lang="en-US" sz="2800" dirty="0"/>
              <a:t>Improves recovery performance</a:t>
            </a:r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03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30"/>
    </mc:Choice>
    <mc:Fallback xmlns="">
      <p:transition spd="slow" advTm="11763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162"/>
          </a:xfrm>
        </p:spPr>
        <p:txBody>
          <a:bodyPr/>
          <a:lstStyle/>
          <a:p>
            <a:r>
              <a:rPr lang="en-US" dirty="0"/>
              <a:t>Job recovery in Spark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8657" y="1412776"/>
            <a:ext cx="981000" cy="3830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RDD 1</a:t>
            </a:r>
          </a:p>
        </p:txBody>
      </p:sp>
      <p:sp>
        <p:nvSpPr>
          <p:cNvPr id="6" name="Rectangle 5"/>
          <p:cNvSpPr/>
          <p:nvPr/>
        </p:nvSpPr>
        <p:spPr>
          <a:xfrm>
            <a:off x="268657" y="2342228"/>
            <a:ext cx="981000" cy="38305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RDD 2</a:t>
            </a:r>
          </a:p>
        </p:txBody>
      </p:sp>
      <p:sp>
        <p:nvSpPr>
          <p:cNvPr id="7" name="Rectangle 6"/>
          <p:cNvSpPr/>
          <p:nvPr/>
        </p:nvSpPr>
        <p:spPr>
          <a:xfrm>
            <a:off x="268657" y="3271680"/>
            <a:ext cx="981000" cy="38305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RDD 3</a:t>
            </a:r>
          </a:p>
        </p:txBody>
      </p:sp>
      <p:cxnSp>
        <p:nvCxnSpPr>
          <p:cNvPr id="8" name="Straight Arrow Connector 7"/>
          <p:cNvCxnSpPr>
            <a:stCxn id="8" idx="2"/>
          </p:cNvCxnSpPr>
          <p:nvPr/>
        </p:nvCxnSpPr>
        <p:spPr>
          <a:xfrm>
            <a:off x="759157" y="1795829"/>
            <a:ext cx="0" cy="546399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68657" y="4201131"/>
            <a:ext cx="981000" cy="38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RDD 4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59157" y="2725281"/>
            <a:ext cx="0" cy="546399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9157" y="3654733"/>
            <a:ext cx="0" cy="546398"/>
          </a:xfrm>
          <a:prstGeom prst="straightConnector1">
            <a:avLst/>
          </a:prstGeom>
          <a:ln w="508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514616" y="2711655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map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14616" y="36474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map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3059831" y="956846"/>
            <a:ext cx="6192689" cy="3627338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R</a:t>
            </a:r>
            <a:r>
              <a:rPr lang="en-US" dirty="0">
                <a:solidFill>
                  <a:srgbClr val="0070C0"/>
                </a:solidFill>
              </a:rPr>
              <a:t>D</a:t>
            </a:r>
            <a:r>
              <a:rPr lang="en-US" dirty="0"/>
              <a:t>Ds are </a:t>
            </a:r>
            <a:r>
              <a:rPr lang="en-US" dirty="0">
                <a:solidFill>
                  <a:srgbClr val="6F2529"/>
                </a:solidFill>
              </a:rPr>
              <a:t>resilient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distributed</a:t>
            </a:r>
            <a:endParaRPr lang="en-US" dirty="0"/>
          </a:p>
          <a:p>
            <a:pPr lvl="1"/>
            <a:r>
              <a:rPr lang="en-US" sz="2800" dirty="0"/>
              <a:t>What happens if green node fails </a:t>
            </a:r>
            <a:r>
              <a:rPr lang="en-US" sz="2800" b="1" dirty="0"/>
              <a:t>during</a:t>
            </a:r>
            <a:r>
              <a:rPr lang="en-US" sz="2800" dirty="0"/>
              <a:t> step 3?</a:t>
            </a:r>
          </a:p>
          <a:p>
            <a:pPr lvl="1"/>
            <a:endParaRPr lang="en-US" sz="2800" dirty="0"/>
          </a:p>
          <a:p>
            <a:r>
              <a:rPr lang="en-US" dirty="0"/>
              <a:t>If there is no replica of RDD3?</a:t>
            </a:r>
          </a:p>
          <a:p>
            <a:pPr lvl="1"/>
            <a:r>
              <a:rPr lang="en-US" sz="2800" dirty="0"/>
              <a:t>Need </a:t>
            </a:r>
            <a:r>
              <a:rPr lang="en-US" sz="2800" dirty="0">
                <a:solidFill>
                  <a:srgbClr val="6F2529"/>
                </a:solidFill>
              </a:rPr>
              <a:t>lineage information </a:t>
            </a:r>
            <a:r>
              <a:rPr lang="mr-IN" sz="2800" dirty="0"/>
              <a:t>–</a:t>
            </a:r>
            <a:r>
              <a:rPr lang="en-US" sz="2800" dirty="0"/>
              <a:t> history to be able to recreate RDD splits from the source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5496" y="1270864"/>
            <a:ext cx="491738" cy="352839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27234" y="1270864"/>
            <a:ext cx="491738" cy="3528392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31680" y="1270864"/>
            <a:ext cx="491738" cy="3528392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14997" y="1790705"/>
            <a:ext cx="1082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filter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0170" y="3654733"/>
            <a:ext cx="471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X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73"/>
    </mc:Choice>
    <mc:Fallback xmlns="">
      <p:transition spd="slow" advTm="73573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82208"/>
          </a:xfrm>
        </p:spPr>
        <p:txBody>
          <a:bodyPr/>
          <a:lstStyle/>
          <a:p>
            <a:r>
              <a:rPr lang="en-US" dirty="0"/>
              <a:t>Job recovery in Spark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207" y="956846"/>
            <a:ext cx="8229600" cy="2078214"/>
          </a:xfrm>
        </p:spPr>
        <p:txBody>
          <a:bodyPr/>
          <a:lstStyle/>
          <a:p>
            <a:r>
              <a:rPr lang="en-US" dirty="0"/>
              <a:t>RDDs contain</a:t>
            </a:r>
          </a:p>
          <a:p>
            <a:pPr lvl="1"/>
            <a:r>
              <a:rPr lang="en-US" sz="2800" dirty="0"/>
              <a:t>data: stored in main memory whenever possible</a:t>
            </a:r>
          </a:p>
          <a:p>
            <a:pPr lvl="1"/>
            <a:r>
              <a:rPr lang="en-US" sz="2800" dirty="0"/>
              <a:t>lineage information: for failure resistance</a:t>
            </a:r>
          </a:p>
          <a:p>
            <a:pPr lvl="2"/>
            <a:r>
              <a:rPr lang="en-US" sz="2000" dirty="0"/>
              <a:t>RDD2=RDD1.filter(</a:t>
            </a:r>
            <a:r>
              <a:rPr lang="mr-IN" sz="2000" dirty="0"/>
              <a:t>…</a:t>
            </a:r>
            <a:r>
              <a:rPr lang="en-US" sz="2000" dirty="0"/>
              <a:t>),  RDD3=</a:t>
            </a:r>
            <a:r>
              <a:rPr lang="en-US" sz="2000"/>
              <a:t>RDD2.map(</a:t>
            </a:r>
            <a:r>
              <a:rPr lang="mr-IN" sz="2000" dirty="0"/>
              <a:t>…</a:t>
            </a:r>
            <a:r>
              <a:rPr lang="en-US" sz="2000" dirty="0"/>
              <a:t>), </a:t>
            </a:r>
            <a:r>
              <a:rPr lang="mr-IN" sz="2000" dirty="0"/>
              <a:t>…</a:t>
            </a:r>
            <a:endParaRPr lang="en-US" sz="2000" dirty="0"/>
          </a:p>
          <a:p>
            <a:endParaRPr lang="en-US" sz="1400" dirty="0"/>
          </a:p>
          <a:p>
            <a:r>
              <a:rPr lang="en-US" dirty="0"/>
              <a:t>Performance impact of failures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8" name="Chart 17"/>
          <p:cNvGraphicFramePr>
            <a:graphicFrameLocks/>
          </p:cNvGraphicFramePr>
          <p:nvPr>
            <p:extLst/>
          </p:nvPr>
        </p:nvGraphicFramePr>
        <p:xfrm>
          <a:off x="186139" y="3637280"/>
          <a:ext cx="5727745" cy="3251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0112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30"/>
    </mc:Choice>
    <mc:Fallback xmlns="">
      <p:transition spd="slow" advTm="209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ED0D6-4617-5E46-A941-860357D32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140968"/>
            <a:ext cx="7772400" cy="1362075"/>
          </a:xfrm>
        </p:spPr>
        <p:txBody>
          <a:bodyPr/>
          <a:lstStyle/>
          <a:p>
            <a:r>
              <a:rPr lang="en-US" dirty="0"/>
              <a:t>Spark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98786D-C2C3-7242-BE5D-1E10C9CF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18"/>
    </mc:Choice>
    <mc:Fallback xmlns="">
      <p:transition spd="slow" advTm="9918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792162"/>
          </a:xfrm>
        </p:spPr>
        <p:txBody>
          <a:bodyPr/>
          <a:lstStyle/>
          <a:p>
            <a:r>
              <a:rPr lang="en-US" dirty="0"/>
              <a:t>The Spark Unified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96752"/>
            <a:ext cx="9144000" cy="51734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46856" y="26064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The Spark </a:t>
            </a:r>
            <a:r>
              <a:rPr lang="en-US" u="sng" kern="0" dirty="0"/>
              <a:t>Unified</a:t>
            </a:r>
            <a:r>
              <a:rPr lang="en-US" kern="0" dirty="0"/>
              <a:t> Stack</a:t>
            </a:r>
          </a:p>
        </p:txBody>
      </p:sp>
      <p:sp>
        <p:nvSpPr>
          <p:cNvPr id="3" name="Rectangle 2"/>
          <p:cNvSpPr/>
          <p:nvPr/>
        </p:nvSpPr>
        <p:spPr>
          <a:xfrm>
            <a:off x="3131840" y="2780928"/>
            <a:ext cx="1728192" cy="72008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325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51"/>
    </mc:Choice>
    <mc:Fallback xmlns="">
      <p:transition spd="slow" advTm="4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  <a:r>
              <a:rPr lang="en-US"/>
              <a:t>of vanilla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RDDs are </a:t>
            </a:r>
            <a:r>
              <a:rPr lang="en-US" sz="3600" dirty="0">
                <a:solidFill>
                  <a:srgbClr val="6F2529"/>
                </a:solidFill>
              </a:rPr>
              <a:t>schema-less</a:t>
            </a:r>
          </a:p>
          <a:p>
            <a:pPr lvl="1"/>
            <a:r>
              <a:rPr lang="en-US" sz="2800" dirty="0"/>
              <a:t>Inefficient: think of accessing raw text files</a:t>
            </a:r>
          </a:p>
          <a:p>
            <a:pPr lvl="1"/>
            <a:r>
              <a:rPr lang="en-US" sz="2800" dirty="0"/>
              <a:t>Expensive: high space overhead</a:t>
            </a:r>
          </a:p>
          <a:p>
            <a:endParaRPr lang="en-US" sz="3600" dirty="0"/>
          </a:p>
          <a:p>
            <a:r>
              <a:rPr lang="en-US" sz="3600" dirty="0"/>
              <a:t>Important optimizations not supported!</a:t>
            </a:r>
          </a:p>
          <a:p>
            <a:pPr lvl="1"/>
            <a:r>
              <a:rPr lang="en-US" sz="2800" dirty="0"/>
              <a:t>Access a single column </a:t>
            </a:r>
            <a:r>
              <a:rPr lang="en-US" sz="2800" dirty="0">
                <a:sym typeface="Wingdings"/>
              </a:rPr>
              <a:t> parsing to find position</a:t>
            </a:r>
            <a:endParaRPr lang="en-US" sz="2800" dirty="0"/>
          </a:p>
          <a:p>
            <a:endParaRPr lang="en-US" sz="3600" dirty="0">
              <a:sym typeface="Wingdings"/>
            </a:endParaRPr>
          </a:p>
          <a:p>
            <a:r>
              <a:rPr lang="en-US" sz="3600" dirty="0">
                <a:sym typeface="Wingdings"/>
              </a:rPr>
              <a:t>Queries cannot refer to </a:t>
            </a:r>
            <a:r>
              <a:rPr lang="en-US" sz="3600" dirty="0">
                <a:solidFill>
                  <a:srgbClr val="6F2529"/>
                </a:solidFill>
                <a:sym typeface="Wingdings"/>
              </a:rPr>
              <a:t>attributes</a:t>
            </a:r>
          </a:p>
          <a:p>
            <a:pPr lvl="1"/>
            <a:r>
              <a:rPr lang="en-US" sz="2800" dirty="0">
                <a:sym typeface="Wingdings"/>
              </a:rPr>
              <a:t>Think of implementing SQL capabilities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47"/>
    </mc:Choice>
    <mc:Fallback xmlns="">
      <p:transition spd="slow" advTm="15104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RDD coding nightmare!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8460619" y="5642886"/>
            <a:ext cx="558806" cy="273844"/>
          </a:xfrm>
          <a:prstGeom prst="rect">
            <a:avLst/>
          </a:prstGeom>
        </p:spPr>
        <p:txBody>
          <a:bodyPr/>
          <a:lstStyle/>
          <a:p>
            <a:fld id="{40D15546-3768-674C-81B9-C40A1A080E88}" type="slidenum">
              <a:rPr lang="en-US" smtClean="0"/>
              <a:t>28</a:t>
            </a:fld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idx="1"/>
          </p:nvPr>
        </p:nvSpPr>
        <p:spPr>
          <a:xfrm>
            <a:off x="299318" y="1124744"/>
            <a:ext cx="8387482" cy="2545233"/>
          </a:xfrm>
        </p:spPr>
        <p:txBody>
          <a:bodyPr anchor="t" anchorCtr="0">
            <a:normAutofit/>
          </a:bodyPr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RDDs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800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 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=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</a:t>
            </a:r>
            <a:r>
              <a:rPr lang="en-US" sz="19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sc.textFile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(...).split(</a:t>
            </a:r>
            <a:r>
              <a:rPr lang="en-US" sz="1900" dirty="0">
                <a:solidFill>
                  <a:srgbClr val="183691"/>
                </a:solidFill>
                <a:latin typeface="Consolas"/>
                <a:ea typeface="ＭＳ 明朝"/>
                <a:cs typeface="Consolas"/>
              </a:rPr>
              <a:t>"\t"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)</a:t>
            </a:r>
            <a:endParaRPr lang="en-US" sz="1900" dirty="0">
              <a:latin typeface="Consolas"/>
              <a:ea typeface="ＭＳ 明朝"/>
              <a:cs typeface="Consolas"/>
            </a:endParaRP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data.map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(x[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[</a:t>
            </a:r>
            <a:r>
              <a:rPr lang="en-US" sz="19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int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]), 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])) \</a:t>
            </a:r>
            <a:endParaRPr lang="en-US" sz="1900" dirty="0">
              <a:latin typeface="Consolas"/>
              <a:ea typeface="ＭＳ 明朝"/>
              <a:cs typeface="Consolas"/>
            </a:endParaRP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</a:t>
            </a:r>
            <a:r>
              <a:rPr lang="en-US" sz="1900" dirty="0" err="1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reduceByKey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(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x, y: [x[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+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y[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1900" dirty="0">
              <a:latin typeface="Consolas"/>
              <a:ea typeface="ＭＳ 明朝"/>
              <a:cs typeface="Consolas"/>
            </a:endParaRP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.map(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lambda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x: [x[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], 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0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 </a:t>
            </a:r>
            <a:r>
              <a:rPr lang="en-US" sz="1900" dirty="0">
                <a:solidFill>
                  <a:srgbClr val="A71D5D"/>
                </a:solidFill>
                <a:latin typeface="Consolas"/>
                <a:ea typeface="ＭＳ 明朝"/>
                <a:cs typeface="Consolas"/>
              </a:rPr>
              <a:t>/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x[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][</a:t>
            </a:r>
            <a:r>
              <a:rPr lang="en-US" sz="1900" dirty="0">
                <a:solidFill>
                  <a:srgbClr val="0086B3"/>
                </a:solidFill>
                <a:latin typeface="Consolas"/>
                <a:ea typeface="ＭＳ 明朝"/>
                <a:cs typeface="Consolas"/>
              </a:rPr>
              <a:t>1</a:t>
            </a: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]]) \</a:t>
            </a:r>
            <a:endParaRPr lang="en-US" sz="1900" dirty="0">
              <a:latin typeface="Consolas"/>
              <a:ea typeface="ＭＳ 明朝"/>
              <a:cs typeface="Consolas"/>
            </a:endParaRPr>
          </a:p>
          <a:p>
            <a:pPr marL="0" indent="0">
              <a:spcBef>
                <a:spcPts val="0"/>
              </a:spcBef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9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   .collect()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400" dirty="0">
              <a:latin typeface="Consolas"/>
              <a:ea typeface="ＭＳ 明朝"/>
              <a:cs typeface="Consolas"/>
            </a:endParaRPr>
          </a:p>
          <a:p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4494745" y="3537701"/>
            <a:ext cx="37496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200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</a:t>
            </a:r>
            <a:r>
              <a:rPr lang="en-US" sz="3200" dirty="0" err="1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DataFrames</a:t>
            </a:r>
            <a:endParaRPr lang="en-US" sz="3200" dirty="0">
              <a:solidFill>
                <a:srgbClr val="333333"/>
              </a:solidFill>
              <a:latin typeface="Source Sans Pro"/>
              <a:ea typeface="ＭＳ 明朝"/>
              <a:cs typeface="Source Sans Pro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0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 err="1">
                <a:solidFill>
                  <a:srgbClr val="333333"/>
                </a:solidFill>
                <a:latin typeface="Consolas"/>
                <a:cs typeface="Consolas"/>
              </a:rPr>
              <a:t>sqlCtx.table</a:t>
            </a:r>
            <a:r>
              <a:rPr lang="en-US" sz="1600" dirty="0">
                <a:solidFill>
                  <a:srgbClr val="333333"/>
                </a:solidFill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"people"</a:t>
            </a:r>
            <a:r>
              <a:rPr lang="en-US" sz="1600" dirty="0">
                <a:latin typeface="Consolas"/>
                <a:cs typeface="Consolas"/>
              </a:rPr>
              <a:t>) \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Consolas"/>
                <a:cs typeface="Consolas"/>
              </a:rPr>
              <a:t>   .</a:t>
            </a:r>
            <a:r>
              <a:rPr lang="en-US" sz="1600" dirty="0" err="1">
                <a:latin typeface="Consolas"/>
                <a:cs typeface="Consolas"/>
              </a:rPr>
              <a:t>groupBy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"name"</a:t>
            </a:r>
            <a:r>
              <a:rPr lang="en-US" sz="1600" dirty="0">
                <a:latin typeface="Consolas"/>
                <a:cs typeface="Consolas"/>
              </a:rPr>
              <a:t>) \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Consolas"/>
                <a:cs typeface="Consolas"/>
              </a:rPr>
              <a:t>   .</a:t>
            </a:r>
            <a:r>
              <a:rPr lang="en-US" sz="1600" dirty="0" err="1">
                <a:latin typeface="Consolas"/>
                <a:cs typeface="Consolas"/>
              </a:rPr>
              <a:t>agg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"name"</a:t>
            </a:r>
            <a:r>
              <a:rPr lang="en-US" sz="1600" dirty="0">
                <a:solidFill>
                  <a:srgbClr val="333333"/>
                </a:solidFill>
                <a:latin typeface="Consolas"/>
                <a:ea typeface="ＭＳ 明朝"/>
                <a:cs typeface="Consolas"/>
              </a:rPr>
              <a:t>, </a:t>
            </a:r>
            <a:r>
              <a:rPr lang="en-US" sz="1600" dirty="0" err="1">
                <a:latin typeface="Consolas"/>
                <a:cs typeface="Consolas"/>
              </a:rPr>
              <a:t>avg</a:t>
            </a:r>
            <a:r>
              <a:rPr lang="en-US" sz="1600" dirty="0">
                <a:latin typeface="Consolas"/>
                <a:cs typeface="Consolas"/>
              </a:rPr>
              <a:t>(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"age"</a:t>
            </a:r>
            <a:r>
              <a:rPr lang="en-US" sz="1600" dirty="0">
                <a:latin typeface="Consolas"/>
                <a:cs typeface="Consolas"/>
              </a:rPr>
              <a:t>)) \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600" dirty="0">
                <a:latin typeface="Consolas"/>
                <a:cs typeface="Consolas"/>
              </a:rPr>
              <a:t>   .collect() </a:t>
            </a:r>
            <a:endParaRPr lang="en-US" sz="1600" dirty="0">
              <a:solidFill>
                <a:srgbClr val="333333"/>
              </a:solidFill>
              <a:latin typeface="Consolas"/>
              <a:ea typeface="ＭＳ 明朝"/>
              <a:cs typeface="Consolas"/>
            </a:endParaRPr>
          </a:p>
          <a:p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3537701"/>
            <a:ext cx="30485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200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SQL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000" dirty="0">
              <a:solidFill>
                <a:srgbClr val="333333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SELECT</a:t>
            </a:r>
            <a:r>
              <a:rPr lang="en-US" sz="1600" dirty="0">
                <a:latin typeface="Consolas"/>
                <a:cs typeface="Consolas"/>
              </a:rPr>
              <a:t> name, </a:t>
            </a:r>
            <a:r>
              <a:rPr lang="en-US" sz="1600" dirty="0" err="1">
                <a:latin typeface="Consolas"/>
                <a:cs typeface="Consolas"/>
              </a:rPr>
              <a:t>avg</a:t>
            </a:r>
            <a:r>
              <a:rPr lang="en-US" sz="1600" dirty="0">
                <a:latin typeface="Consolas"/>
                <a:cs typeface="Consolas"/>
              </a:rPr>
              <a:t>(age)</a:t>
            </a: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FROM</a:t>
            </a:r>
            <a:r>
              <a:rPr lang="en-US" sz="1600" dirty="0">
                <a:latin typeface="Consolas"/>
                <a:cs typeface="Consolas"/>
              </a:rPr>
              <a:t> people</a:t>
            </a: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GROUP</a:t>
            </a:r>
            <a:r>
              <a:rPr lang="en-US" sz="1600" dirty="0">
                <a:latin typeface="Consolas"/>
                <a:cs typeface="Consolas"/>
              </a:rPr>
              <a:t> BY name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7504" y="4931845"/>
            <a:ext cx="45365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3200" dirty="0">
                <a:solidFill>
                  <a:srgbClr val="333333"/>
                </a:solidFill>
                <a:latin typeface="Source Sans Pro"/>
                <a:ea typeface="ＭＳ 明朝"/>
                <a:cs typeface="Source Sans Pro"/>
              </a:rPr>
              <a:t>Using Pig</a:t>
            </a:r>
          </a:p>
          <a:p>
            <a:pPr>
              <a:spcBef>
                <a:spcPts val="0"/>
              </a:spcBef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endParaRPr lang="en-US" sz="1000" dirty="0">
              <a:solidFill>
                <a:srgbClr val="333333"/>
              </a:solidFill>
              <a:latin typeface="Consolas"/>
              <a:cs typeface="Consolas"/>
            </a:endParaRP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P = load '/people' as (name, age);</a:t>
            </a: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G = group P by name;</a:t>
            </a:r>
          </a:p>
          <a:p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R = </a:t>
            </a:r>
            <a:r>
              <a:rPr lang="en-US" sz="1600" dirty="0" err="1">
                <a:solidFill>
                  <a:srgbClr val="183691"/>
                </a:solidFill>
                <a:latin typeface="Consolas"/>
                <a:cs typeface="Consolas"/>
              </a:rPr>
              <a:t>foreach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 G generate AVG(</a:t>
            </a:r>
            <a:r>
              <a:rPr lang="en-US" sz="1600" dirty="0" err="1">
                <a:solidFill>
                  <a:srgbClr val="183691"/>
                </a:solidFill>
                <a:latin typeface="Consolas"/>
                <a:cs typeface="Consolas"/>
              </a:rPr>
              <a:t>G.age</a:t>
            </a:r>
            <a:r>
              <a:rPr lang="en-US" sz="1600" dirty="0">
                <a:solidFill>
                  <a:srgbClr val="183691"/>
                </a:solidFill>
                <a:latin typeface="Consolas"/>
                <a:cs typeface="Consolas"/>
              </a:rPr>
              <a:t>);</a:t>
            </a:r>
            <a:endParaRPr lang="en-US" sz="1600" dirty="0">
              <a:latin typeface="Consolas"/>
              <a:cs typeface="Consola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053" y="1028317"/>
            <a:ext cx="1758546" cy="11665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283968" y="3479756"/>
            <a:ext cx="4176651" cy="1965467"/>
          </a:xfrm>
          <a:prstGeom prst="rect">
            <a:avLst/>
          </a:prstGeom>
          <a:noFill/>
          <a:ln>
            <a:solidFill>
              <a:srgbClr val="6F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67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390"/>
    </mc:Choice>
    <mc:Fallback xmlns="">
      <p:transition spd="slow" advTm="164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792162"/>
          </a:xfrm>
        </p:spPr>
        <p:txBody>
          <a:bodyPr/>
          <a:lstStyle/>
          <a:p>
            <a:r>
              <a:rPr lang="en-US" dirty="0"/>
              <a:t>Plan of attack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b="1" dirty="0"/>
              <a:t>Add </a:t>
            </a:r>
            <a:r>
              <a:rPr lang="en-US" sz="3600" b="1" dirty="0">
                <a:solidFill>
                  <a:srgbClr val="6F2529"/>
                </a:solidFill>
              </a:rPr>
              <a:t>schema</a:t>
            </a:r>
            <a:r>
              <a:rPr lang="en-US" sz="3600" b="1" dirty="0"/>
              <a:t> to RDDs</a:t>
            </a:r>
          </a:p>
          <a:p>
            <a:pPr lvl="1"/>
            <a:r>
              <a:rPr lang="en-US" sz="2800" dirty="0"/>
              <a:t>Space-efficient data representation</a:t>
            </a:r>
          </a:p>
          <a:p>
            <a:pPr lvl="1"/>
            <a:r>
              <a:rPr lang="en-US" sz="2800" dirty="0"/>
              <a:t>Computationally-efficient access to individual attributes</a:t>
            </a:r>
          </a:p>
          <a:p>
            <a:r>
              <a:rPr lang="en-US" sz="3600" b="1" dirty="0"/>
              <a:t>Offer an </a:t>
            </a:r>
            <a:r>
              <a:rPr lang="en-US" sz="3600" b="1" dirty="0">
                <a:solidFill>
                  <a:srgbClr val="6F2529"/>
                </a:solidFill>
              </a:rPr>
              <a:t>extensible </a:t>
            </a:r>
            <a:r>
              <a:rPr lang="en-US" sz="3600" b="1" dirty="0"/>
              <a:t>SQL-like language</a:t>
            </a:r>
          </a:p>
          <a:p>
            <a:pPr lvl="1"/>
            <a:r>
              <a:rPr lang="en-US" sz="2800" dirty="0"/>
              <a:t>Easier to express queries</a:t>
            </a:r>
          </a:p>
          <a:p>
            <a:pPr lvl="1"/>
            <a:r>
              <a:rPr lang="en-US" sz="2800" dirty="0"/>
              <a:t>SQL-like optimizations on data accesses</a:t>
            </a:r>
          </a:p>
          <a:p>
            <a:pPr marL="0" indent="0" algn="ctr">
              <a:buNone/>
            </a:pPr>
            <a:r>
              <a:rPr lang="en-US" sz="3600" dirty="0"/>
              <a:t>And its name is</a:t>
            </a:r>
            <a:r>
              <a:rPr lang="mr-IN" sz="3600" dirty="0"/>
              <a:t>…</a:t>
            </a:r>
            <a:endParaRPr lang="en-US" sz="3600" dirty="0"/>
          </a:p>
          <a:p>
            <a:pPr marL="0" indent="0" algn="ctr">
              <a:buNone/>
            </a:pPr>
            <a:r>
              <a:rPr lang="en-US" sz="3600" dirty="0">
                <a:solidFill>
                  <a:srgbClr val="6F2529"/>
                </a:solidFill>
              </a:rPr>
              <a:t>Spark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29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51520" y="5833435"/>
            <a:ext cx="2952328" cy="890256"/>
            <a:chOff x="2809552" y="1874831"/>
            <a:chExt cx="2359461" cy="784209"/>
          </a:xfrm>
        </p:grpSpPr>
        <p:sp>
          <p:nvSpPr>
            <p:cNvPr id="6" name="Rectangle 5"/>
            <p:cNvSpPr/>
            <p:nvPr/>
          </p:nvSpPr>
          <p:spPr>
            <a:xfrm>
              <a:off x="4049526" y="2068960"/>
              <a:ext cx="1119487" cy="5900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700" b="1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Gill Sans MT"/>
                  <a:cs typeface="Gill Sans MT"/>
                </a:rPr>
                <a:t>SQL</a:t>
              </a:r>
              <a:endParaRPr lang="en-US" sz="4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7" name="Picture 6" descr="sparklogo_500p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9552" y="1874831"/>
              <a:ext cx="1366483" cy="750226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02685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494"/>
    </mc:Choice>
    <mc:Fallback xmlns="">
      <p:transition spd="slow" advTm="74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Performance: Extensive I/O</a:t>
            </a:r>
          </a:p>
          <a:p>
            <a:pPr lvl="1"/>
            <a:r>
              <a:rPr lang="en-US" dirty="0"/>
              <a:t>Everything is a file stored in hard disk</a:t>
            </a:r>
          </a:p>
          <a:p>
            <a:r>
              <a:rPr lang="en-US" dirty="0"/>
              <a:t>Programming model: Limited expressiveness</a:t>
            </a:r>
          </a:p>
          <a:p>
            <a:pPr lvl="1"/>
            <a:r>
              <a:rPr lang="en-US" dirty="0"/>
              <a:t>E.g., iterations, cyclic processes</a:t>
            </a:r>
          </a:p>
          <a:p>
            <a:pPr lvl="1"/>
            <a:r>
              <a:rPr lang="en-US" dirty="0"/>
              <a:t>Procedural code, difficult to optimize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MapReduce is a major step backwards</a:t>
            </a:r>
          </a:p>
          <a:p>
            <a:pPr marL="0" indent="0" algn="r">
              <a:buNone/>
            </a:pPr>
            <a:r>
              <a:rPr lang="en-US" dirty="0"/>
              <a:t>DeWitt and Stonebreaker, 2008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10"/>
    </mc:Choice>
    <mc:Fallback xmlns="">
      <p:transition spd="slow" advTm="10501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SQL programming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066800"/>
            <a:ext cx="8380040" cy="51359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95936" y="2790018"/>
            <a:ext cx="2376264" cy="576064"/>
          </a:xfrm>
          <a:prstGeom prst="rect">
            <a:avLst/>
          </a:prstGeom>
          <a:noFill/>
          <a:ln>
            <a:solidFill>
              <a:srgbClr val="6F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763688" y="3356992"/>
            <a:ext cx="4608512" cy="576064"/>
          </a:xfrm>
          <a:prstGeom prst="rect">
            <a:avLst/>
          </a:prstGeom>
          <a:noFill/>
          <a:ln>
            <a:solidFill>
              <a:srgbClr val="6F25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1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295"/>
    </mc:Choice>
    <mc:Fallback xmlns="">
      <p:transition spd="slow" advTm="85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Nested </a:t>
            </a:r>
            <a:r>
              <a:rPr lang="en-US" dirty="0"/>
              <a:t>data model</a:t>
            </a:r>
          </a:p>
          <a:p>
            <a:r>
              <a:rPr lang="en-US" dirty="0"/>
              <a:t>Supports all primitive SQL types (</a:t>
            </a:r>
            <a:r>
              <a:rPr lang="en-US" dirty="0" err="1"/>
              <a:t>boolean</a:t>
            </a:r>
            <a:r>
              <a:rPr lang="en-US" dirty="0"/>
              <a:t>, integer, string, </a:t>
            </a:r>
            <a:r>
              <a:rPr lang="mr-IN" dirty="0"/>
              <a:t>…</a:t>
            </a:r>
            <a:r>
              <a:rPr lang="en-US" dirty="0"/>
              <a:t>)</a:t>
            </a:r>
          </a:p>
          <a:p>
            <a:r>
              <a:rPr lang="en-US" dirty="0"/>
              <a:t>Supports complex types (</a:t>
            </a:r>
            <a:r>
              <a:rPr lang="en-US" dirty="0" err="1"/>
              <a:t>structs</a:t>
            </a:r>
            <a:r>
              <a:rPr lang="en-US" dirty="0"/>
              <a:t>, arrays, maps, unions)</a:t>
            </a:r>
          </a:p>
          <a:p>
            <a:r>
              <a:rPr lang="en-US" dirty="0"/>
              <a:t>User-defined types</a:t>
            </a:r>
          </a:p>
          <a:p>
            <a:r>
              <a:rPr lang="en-US" dirty="0"/>
              <a:t>Complex data types are </a:t>
            </a:r>
            <a:r>
              <a:rPr lang="en-US" dirty="0">
                <a:solidFill>
                  <a:srgbClr val="6F2529"/>
                </a:solidFill>
              </a:rPr>
              <a:t>first-class citizens, </a:t>
            </a:r>
            <a:r>
              <a:rPr lang="en-US" dirty="0"/>
              <a:t>amenable to optimizations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8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880"/>
    </mc:Choice>
    <mc:Fallback xmlns="">
      <p:transition spd="slow" advTm="11288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notion: Data frames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219201"/>
            <a:ext cx="3322712" cy="12736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Unstructured</a:t>
            </a:r>
          </a:p>
          <a:p>
            <a:pPr marL="0" indent="0" algn="ctr">
              <a:buNone/>
            </a:pPr>
            <a:r>
              <a:rPr lang="en-US" dirty="0"/>
              <a:t>RDD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588" y="2432960"/>
            <a:ext cx="2886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John, 20, Developer</a:t>
            </a:r>
          </a:p>
          <a:p>
            <a:r>
              <a:rPr lang="en-US" dirty="0"/>
              <a:t>Marissa, 63, Manager</a:t>
            </a:r>
          </a:p>
          <a:p>
            <a:r>
              <a:rPr lang="en-US" dirty="0"/>
              <a:t>Bill,61, Owner</a:t>
            </a:r>
          </a:p>
          <a:p>
            <a:r>
              <a:rPr lang="en-US" dirty="0"/>
              <a:t>Jack,21, Developer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85792" y="1219201"/>
            <a:ext cx="3322712" cy="127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/>
              <a:t>Data frame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25701" y="3204590"/>
            <a:ext cx="2658269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15410" y="2348880"/>
          <a:ext cx="2749079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ight Brace 8"/>
          <p:cNvSpPr/>
          <p:nvPr/>
        </p:nvSpPr>
        <p:spPr>
          <a:xfrm rot="5400000">
            <a:off x="7373239" y="3565942"/>
            <a:ext cx="433420" cy="2749079"/>
          </a:xfrm>
          <a:prstGeom prst="rightBrace">
            <a:avLst>
              <a:gd name="adj1" fmla="val 3470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72458" y="5157192"/>
            <a:ext cx="2034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Columnar </a:t>
            </a:r>
          </a:p>
          <a:p>
            <a:pPr algn="ctr"/>
            <a:r>
              <a:rPr lang="en-US" dirty="0"/>
              <a:t>representation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8088" y="2689352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createDataFrame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314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31"/>
    </mc:Choice>
    <mc:Fallback xmlns="">
      <p:transition spd="slow" advTm="7603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08520" y="188640"/>
            <a:ext cx="3322712" cy="12736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Unstructured</a:t>
            </a:r>
          </a:p>
          <a:p>
            <a:pPr marL="0" indent="0" algn="ctr">
              <a:buNone/>
            </a:pPr>
            <a:r>
              <a:rPr lang="en-US" dirty="0"/>
              <a:t>RDD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588" y="1402399"/>
            <a:ext cx="28864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John, 20, Developer</a:t>
            </a:r>
          </a:p>
          <a:p>
            <a:r>
              <a:rPr lang="en-US" dirty="0"/>
              <a:t>Marissa, 63, Manager</a:t>
            </a:r>
          </a:p>
          <a:p>
            <a:r>
              <a:rPr lang="en-US" dirty="0"/>
              <a:t>Bill,61, Owner</a:t>
            </a:r>
          </a:p>
          <a:p>
            <a:r>
              <a:rPr lang="en-US" dirty="0"/>
              <a:t>Jack,21, Developer</a:t>
            </a:r>
          </a:p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5785792" y="188640"/>
            <a:ext cx="3322712" cy="1273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FontTx/>
              <a:buNone/>
            </a:pPr>
            <a:r>
              <a:rPr lang="en-US" kern="0" dirty="0"/>
              <a:t>Data frame</a:t>
            </a:r>
          </a:p>
        </p:txBody>
      </p:sp>
      <p:sp>
        <p:nvSpPr>
          <p:cNvPr id="7" name="Right Arrow 6"/>
          <p:cNvSpPr/>
          <p:nvPr/>
        </p:nvSpPr>
        <p:spPr>
          <a:xfrm>
            <a:off x="3425701" y="2174029"/>
            <a:ext cx="2658269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6215410" y="1318319"/>
          <a:ext cx="2749079" cy="22250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8768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John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Manager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Owner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Jack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dirty="0"/>
                        <a:t>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ight Brace 8"/>
          <p:cNvSpPr/>
          <p:nvPr/>
        </p:nvSpPr>
        <p:spPr>
          <a:xfrm rot="5400000">
            <a:off x="7373239" y="2535381"/>
            <a:ext cx="433420" cy="2749079"/>
          </a:xfrm>
          <a:prstGeom prst="rightBrace">
            <a:avLst>
              <a:gd name="adj1" fmla="val 34705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572458" y="4126631"/>
            <a:ext cx="20349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Columnar </a:t>
            </a:r>
          </a:p>
          <a:p>
            <a:pPr algn="ctr"/>
            <a:r>
              <a:rPr lang="en-US" dirty="0"/>
              <a:t>representation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8088" y="1658791"/>
            <a:ext cx="2755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createDataFrame</a:t>
            </a:r>
            <a:r>
              <a:rPr lang="en-US" dirty="0"/>
              <a:t>(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9588" y="3440551"/>
            <a:ext cx="88820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Data frames created from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RDDs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Manipulation of other data frames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Other data sources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relational </a:t>
            </a:r>
            <a:r>
              <a:rPr lang="en-US" sz="2800" dirty="0" err="1"/>
              <a:t>dbs</a:t>
            </a:r>
            <a:r>
              <a:rPr lang="en-US" sz="2800" dirty="0"/>
              <a:t>, csv files, </a:t>
            </a:r>
            <a:r>
              <a:rPr lang="mr-IN" sz="2800" dirty="0"/>
              <a:t>…</a:t>
            </a:r>
            <a:endParaRPr lang="en-US" sz="2800" dirty="0"/>
          </a:p>
          <a:p>
            <a:pPr marL="800100" lvl="1" indent="-342900">
              <a:buFont typeface="Arial" charset="0"/>
              <a:buChar char="•"/>
            </a:pPr>
            <a:r>
              <a:rPr lang="en-US" sz="2800" dirty="0"/>
              <a:t>can utilize capabilities of the data source, e.g., filtering</a:t>
            </a:r>
          </a:p>
        </p:txBody>
      </p:sp>
    </p:spTree>
    <p:extLst>
      <p:ext uri="{BB962C8B-B14F-4D97-AF65-F5344CB8AC3E}">
        <p14:creationId xmlns:p14="http://schemas.microsoft.com/office/powerpoint/2010/main" val="30921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87"/>
    </mc:Choice>
    <mc:Fallback xmlns="">
      <p:transition spd="slow" advTm="69087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DataFrame</a:t>
            </a:r>
            <a:r>
              <a:rPr lang="en-US" dirty="0"/>
              <a:t>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Relational operations via a </a:t>
            </a:r>
            <a:r>
              <a:rPr lang="en-US" sz="2800" dirty="0">
                <a:solidFill>
                  <a:srgbClr val="6F2529"/>
                </a:solidFill>
              </a:rPr>
              <a:t>D</a:t>
            </a:r>
            <a:r>
              <a:rPr lang="en-US" sz="2800" dirty="0"/>
              <a:t>omain </a:t>
            </a:r>
            <a:r>
              <a:rPr lang="en-US" sz="2800" dirty="0">
                <a:solidFill>
                  <a:srgbClr val="6F2529"/>
                </a:solidFill>
              </a:rPr>
              <a:t>S</a:t>
            </a:r>
            <a:r>
              <a:rPr lang="en-US" sz="2800" dirty="0"/>
              <a:t>pecific </a:t>
            </a:r>
            <a:r>
              <a:rPr lang="en-US" sz="2800" dirty="0">
                <a:solidFill>
                  <a:srgbClr val="6F2529"/>
                </a:solidFill>
              </a:rPr>
              <a:t>L</a:t>
            </a:r>
            <a:r>
              <a:rPr lang="en-US" sz="2800" dirty="0"/>
              <a:t>anguage</a:t>
            </a:r>
          </a:p>
          <a:p>
            <a:pPr lvl="1"/>
            <a:r>
              <a:rPr lang="en-US" dirty="0"/>
              <a:t>Input: expression</a:t>
            </a:r>
          </a:p>
          <a:p>
            <a:pPr lvl="1"/>
            <a:r>
              <a:rPr lang="en-US" dirty="0"/>
              <a:t>Output: an abstract syntax tree (AST)</a:t>
            </a:r>
          </a:p>
          <a:p>
            <a:r>
              <a:rPr lang="en-US" sz="2800" dirty="0"/>
              <a:t>Chaining of operators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Alternatively, use traditional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523" y="3068960"/>
            <a:ext cx="6747345" cy="13642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523" y="5085184"/>
            <a:ext cx="6696744" cy="81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23"/>
    </mc:Choice>
    <mc:Fallback xmlns="">
      <p:transition spd="slow" advTm="206423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Defined Functions (UDFs)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3600399"/>
          </a:xfrm>
        </p:spPr>
        <p:txBody>
          <a:bodyPr>
            <a:noAutofit/>
          </a:bodyPr>
          <a:lstStyle/>
          <a:p>
            <a:pPr>
              <a:buFont typeface="Arial"/>
              <a:buChar char="•"/>
            </a:pPr>
            <a:r>
              <a:rPr lang="en-US" dirty="0"/>
              <a:t>Easy extension of supported operations</a:t>
            </a:r>
          </a:p>
          <a:p>
            <a:pPr>
              <a:buFont typeface="Arial"/>
              <a:buChar char="•"/>
            </a:pPr>
            <a:r>
              <a:rPr lang="en-US" dirty="0"/>
              <a:t>Allows </a:t>
            </a:r>
            <a:r>
              <a:rPr lang="en-US" dirty="0">
                <a:solidFill>
                  <a:srgbClr val="6F2529"/>
                </a:solidFill>
              </a:rPr>
              <a:t>inline </a:t>
            </a:r>
            <a:r>
              <a:rPr lang="en-US" dirty="0"/>
              <a:t>registration of UDFs</a:t>
            </a:r>
          </a:p>
          <a:p>
            <a:pPr>
              <a:buFont typeface="Arial"/>
              <a:buChar char="•"/>
            </a:pPr>
            <a:r>
              <a:rPr lang="en-US" dirty="0"/>
              <a:t>Can be defined on simple data types or on entire tables</a:t>
            </a:r>
          </a:p>
          <a:p>
            <a:pPr>
              <a:buFont typeface="Arial"/>
              <a:buChar char="•"/>
            </a:pPr>
            <a:r>
              <a:rPr lang="en-US" dirty="0"/>
              <a:t>UDFs also available to other interfaces after registration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4" y="4584090"/>
            <a:ext cx="8298547" cy="1797237"/>
          </a:xfrm>
          <a:prstGeom prst="rect">
            <a:avLst/>
          </a:prstGeom>
        </p:spPr>
      </p:pic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27010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212"/>
    </mc:Choice>
    <mc:Fallback xmlns="">
      <p:transition spd="slow" advTm="131212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0658" y="260648"/>
            <a:ext cx="7172477" cy="857250"/>
          </a:xfrm>
        </p:spPr>
        <p:txBody>
          <a:bodyPr/>
          <a:lstStyle/>
          <a:p>
            <a:r>
              <a:rPr lang="en-US" dirty="0"/>
              <a:t>Optimization principles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5536" y="1196752"/>
            <a:ext cx="8342972" cy="4587304"/>
          </a:xfrm>
        </p:spPr>
        <p:txBody>
          <a:bodyPr/>
          <a:lstStyle/>
          <a:p>
            <a:pPr marL="800100" indent="-571500"/>
            <a:r>
              <a:rPr lang="en-US" dirty="0">
                <a:solidFill>
                  <a:srgbClr val="6F2529"/>
                </a:solidFill>
              </a:rPr>
              <a:t>Declarative language </a:t>
            </a:r>
            <a:r>
              <a:rPr lang="en-US" dirty="0"/>
              <a:t>to express user’s information needs</a:t>
            </a:r>
          </a:p>
          <a:p>
            <a:pPr marL="1200150" lvl="1" indent="-571500"/>
            <a:r>
              <a:rPr lang="en-US" sz="3200" dirty="0"/>
              <a:t>Write less code </a:t>
            </a:r>
            <a:r>
              <a:rPr lang="en-US" sz="3200" dirty="0">
                <a:sym typeface="Wingdings"/>
              </a:rPr>
              <a:t> let the optimizer do the hard work</a:t>
            </a:r>
            <a:endParaRPr lang="en-US" sz="3200" dirty="0"/>
          </a:p>
          <a:p>
            <a:pPr marL="800100" indent="-571500"/>
            <a:r>
              <a:rPr lang="en-US" dirty="0">
                <a:solidFill>
                  <a:srgbClr val="6F2529"/>
                </a:solidFill>
              </a:rPr>
              <a:t>Lazy evaluation </a:t>
            </a:r>
            <a:r>
              <a:rPr lang="en-US" dirty="0">
                <a:solidFill>
                  <a:srgbClr val="6F2529"/>
                </a:solidFill>
                <a:sym typeface="Wingdings"/>
              </a:rPr>
              <a:t> holistic optimization</a:t>
            </a:r>
            <a:endParaRPr lang="en-US" dirty="0">
              <a:solidFill>
                <a:srgbClr val="6F2529"/>
              </a:solidFill>
            </a:endParaRPr>
          </a:p>
          <a:p>
            <a:pPr marL="1200150" lvl="1" indent="-571500"/>
            <a:r>
              <a:rPr lang="en-US" sz="3200" dirty="0"/>
              <a:t>Get </a:t>
            </a:r>
            <a:r>
              <a:rPr lang="en-US" sz="3200" b="1" dirty="0"/>
              <a:t>ALL</a:t>
            </a:r>
            <a:r>
              <a:rPr lang="en-US" sz="3200" dirty="0"/>
              <a:t> operations and optimize them as a whole</a:t>
            </a:r>
          </a:p>
          <a:p>
            <a:pPr marL="800100" indent="-571500"/>
            <a:r>
              <a:rPr lang="en-US" dirty="0">
                <a:solidFill>
                  <a:srgbClr val="6F2529"/>
                </a:solidFill>
              </a:rPr>
              <a:t>Code generation </a:t>
            </a:r>
            <a:r>
              <a:rPr lang="en-US" dirty="0"/>
              <a:t>to avoid interpretation overhead</a:t>
            </a:r>
          </a:p>
        </p:txBody>
      </p:sp>
    </p:spTree>
    <p:extLst>
      <p:ext uri="{BB962C8B-B14F-4D97-AF65-F5344CB8AC3E}">
        <p14:creationId xmlns:p14="http://schemas.microsoft.com/office/powerpoint/2010/main" val="4241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077"/>
    </mc:Choice>
    <mc:Fallback xmlns="">
      <p:transition spd="slow" advTm="118077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optimizer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9992" y="1066800"/>
            <a:ext cx="4186808" cy="54585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Input</a:t>
            </a:r>
          </a:p>
          <a:p>
            <a:r>
              <a:rPr lang="en-US" dirty="0"/>
              <a:t>Abstract Syntax Tree</a:t>
            </a:r>
          </a:p>
          <a:p>
            <a:pPr marL="0" indent="0">
              <a:buNone/>
            </a:pPr>
            <a:r>
              <a:rPr lang="en-US" dirty="0"/>
              <a:t>Performs</a:t>
            </a:r>
          </a:p>
          <a:p>
            <a:r>
              <a:rPr lang="en-US" dirty="0"/>
              <a:t>Analysis to resolve references</a:t>
            </a:r>
          </a:p>
          <a:p>
            <a:r>
              <a:rPr lang="en-US" dirty="0"/>
              <a:t>Logical optimization</a:t>
            </a:r>
          </a:p>
          <a:p>
            <a:r>
              <a:rPr lang="en-US" dirty="0"/>
              <a:t>Physical planning</a:t>
            </a:r>
          </a:p>
          <a:p>
            <a:pPr marL="0" indent="0">
              <a:buNone/>
            </a:pPr>
            <a:r>
              <a:rPr lang="en-US" dirty="0"/>
              <a:t>Output</a:t>
            </a:r>
          </a:p>
          <a:p>
            <a:r>
              <a:rPr lang="en-US" dirty="0"/>
              <a:t>Optimized AST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Code generation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58317" y="1484785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372662" y="1484784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DataFrame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259632" y="2480103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59632" y="3336074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Catalyst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59632" y="4170553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</a:t>
            </a:r>
          </a:p>
        </p:txBody>
      </p:sp>
      <p:sp>
        <p:nvSpPr>
          <p:cNvPr id="51" name="Right Brace 50"/>
          <p:cNvSpPr/>
          <p:nvPr/>
        </p:nvSpPr>
        <p:spPr>
          <a:xfrm rot="5400000">
            <a:off x="2023033" y="134251"/>
            <a:ext cx="358314" cy="4045357"/>
          </a:xfrm>
          <a:prstGeom prst="rightBrace">
            <a:avLst>
              <a:gd name="adj1" fmla="val 6124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47" idx="2"/>
            <a:endCxn id="49" idx="0"/>
          </p:cNvCxnSpPr>
          <p:nvPr/>
        </p:nvCxnSpPr>
        <p:spPr>
          <a:xfrm>
            <a:off x="2159732" y="2941768"/>
            <a:ext cx="0" cy="39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49" idx="2"/>
            <a:endCxn id="50" idx="0"/>
          </p:cNvCxnSpPr>
          <p:nvPr/>
        </p:nvCxnSpPr>
        <p:spPr>
          <a:xfrm>
            <a:off x="2159732" y="3797739"/>
            <a:ext cx="0" cy="37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52448" y="5301208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RDD</a:t>
            </a:r>
          </a:p>
        </p:txBody>
      </p:sp>
      <p:cxnSp>
        <p:nvCxnSpPr>
          <p:cNvPr id="57" name="Straight Arrow Connector 56"/>
          <p:cNvCxnSpPr>
            <a:stCxn id="50" idx="2"/>
            <a:endCxn id="56" idx="0"/>
          </p:cNvCxnSpPr>
          <p:nvPr/>
        </p:nvCxnSpPr>
        <p:spPr>
          <a:xfrm flipH="1">
            <a:off x="2152548" y="4632218"/>
            <a:ext cx="7184" cy="66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500716" y="4735880"/>
            <a:ext cx="1402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274023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665"/>
    </mc:Choice>
    <mc:Fallback xmlns="">
      <p:transition spd="slow" advTm="53665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syntax trees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ASTs represent user query</a:t>
            </a:r>
          </a:p>
          <a:p>
            <a:r>
              <a:rPr lang="en-US" dirty="0"/>
              <a:t>Nodes of different types </a:t>
            </a:r>
            <a:br>
              <a:rPr lang="en-US" dirty="0"/>
            </a:br>
            <a:r>
              <a:rPr lang="en-US" dirty="0"/>
              <a:t>In example:</a:t>
            </a:r>
          </a:p>
          <a:p>
            <a:pPr lvl="1"/>
            <a:r>
              <a:rPr lang="en-US" dirty="0"/>
              <a:t>Attribute(</a:t>
            </a:r>
            <a:r>
              <a:rPr lang="en-US" dirty="0" err="1"/>
              <a:t>name:String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Literal(value: </a:t>
            </a:r>
            <a:r>
              <a:rPr lang="en-US" dirty="0" err="1"/>
              <a:t>Int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Add(	left: </a:t>
            </a:r>
            <a:r>
              <a:rPr lang="en-US" dirty="0" err="1"/>
              <a:t>TreeNode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/>
              <a:t>right:TreeNode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r>
              <a:rPr lang="en-US" dirty="0"/>
              <a:t>Similar to a naïve query plan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103" r="9679" b="17466"/>
          <a:stretch/>
        </p:blipFill>
        <p:spPr>
          <a:xfrm>
            <a:off x="5148064" y="2348880"/>
            <a:ext cx="3753556" cy="23097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0192" y="4509120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+ (1 + 2)</a:t>
            </a:r>
          </a:p>
        </p:txBody>
      </p:sp>
    </p:spTree>
    <p:extLst>
      <p:ext uri="{BB962C8B-B14F-4D97-AF65-F5344CB8AC3E}">
        <p14:creationId xmlns:p14="http://schemas.microsoft.com/office/powerpoint/2010/main" val="2619735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97"/>
    </mc:Choice>
    <mc:Fallback xmlns="">
      <p:transition spd="slow" advTm="5739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813" y="129439"/>
            <a:ext cx="4585831" cy="792162"/>
          </a:xfrm>
        </p:spPr>
        <p:txBody>
          <a:bodyPr/>
          <a:lstStyle/>
          <a:p>
            <a:r>
              <a:rPr lang="en-US" sz="4000" dirty="0"/>
              <a:t>Optimization process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31687" y="332656"/>
            <a:ext cx="5212314" cy="602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</a:t>
            </a:r>
            <a:r>
              <a:rPr lang="en-US" u="sng" kern="0" dirty="0"/>
              <a:t>Steps</a:t>
            </a:r>
          </a:p>
          <a:p>
            <a:pPr marL="0" indent="0">
              <a:buNone/>
            </a:pPr>
            <a:endParaRPr lang="en-US" sz="2800" kern="0" dirty="0"/>
          </a:p>
          <a:p>
            <a:pPr marL="0" indent="0">
              <a:buNone/>
            </a:pPr>
            <a:r>
              <a:rPr lang="en-US" sz="2800" kern="0" dirty="0"/>
              <a:t>1. Analysis to resolve references</a:t>
            </a:r>
          </a:p>
          <a:p>
            <a:pPr lvl="1"/>
            <a:r>
              <a:rPr lang="en-US" kern="0" dirty="0"/>
              <a:t>Find unresolved references from the catalog</a:t>
            </a:r>
          </a:p>
          <a:p>
            <a:pPr lvl="1"/>
            <a:r>
              <a:rPr lang="en-US" kern="0" dirty="0"/>
              <a:t>Verify &amp; determine types</a:t>
            </a:r>
          </a:p>
          <a:p>
            <a:pPr lvl="1"/>
            <a:r>
              <a:rPr lang="en-US" kern="0" dirty="0"/>
              <a:t>Map named attributes to the input</a:t>
            </a:r>
          </a:p>
          <a:p>
            <a:pPr lvl="1"/>
            <a:r>
              <a:rPr lang="en-US" kern="0" dirty="0"/>
              <a:t>E.g., </a:t>
            </a:r>
            <a:br>
              <a:rPr lang="en-US" kern="0" dirty="0"/>
            </a:br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SELECT </a:t>
            </a:r>
            <a:r>
              <a:rPr lang="en-US" kern="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name</a:t>
            </a:r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 from </a:t>
            </a:r>
            <a:r>
              <a:rPr lang="en-US" kern="0" dirty="0" err="1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tbl</a:t>
            </a:r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 where</a:t>
            </a:r>
            <a:r>
              <a:rPr lang="en-US" kern="0" dirty="0">
                <a:solidFill>
                  <a:schemeClr val="accent1"/>
                </a:solidFill>
                <a:latin typeface="Courier New" charset="0"/>
                <a:ea typeface="Courier New" charset="0"/>
                <a:cs typeface="Courier New" charset="0"/>
              </a:rPr>
              <a:t> age</a:t>
            </a:r>
            <a:r>
              <a:rPr lang="en-US" kern="0" dirty="0">
                <a:latin typeface="Courier New" charset="0"/>
                <a:ea typeface="Courier New" charset="0"/>
                <a:cs typeface="Courier New" charset="0"/>
              </a:rPr>
              <a:t>&gt;10</a:t>
            </a:r>
            <a:br>
              <a:rPr lang="en-US" kern="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kern="0" dirty="0"/>
              <a:t> (using SQL for convenience, in 	practice AST)</a:t>
            </a:r>
            <a:endParaRPr lang="en-US" sz="2800" kern="0" dirty="0"/>
          </a:p>
          <a:p>
            <a:pPr marL="0" indent="0">
              <a:buNone/>
            </a:pPr>
            <a:r>
              <a:rPr lang="en-US" sz="2800" kern="0" dirty="0"/>
              <a:t>Result: Resolved logical plan, known types, known data location</a:t>
            </a:r>
            <a:endParaRPr lang="en-US" sz="2800" kern="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4545" y="123204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4545" y="2088017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545" y="292249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Logical opt.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84645" y="1693711"/>
            <a:ext cx="0" cy="39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184645" y="2549682"/>
            <a:ext cx="0" cy="37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7361" y="3861048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opt.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>
          <a:xfrm flipH="1">
            <a:off x="1177461" y="3384161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11521" y="2088017"/>
            <a:ext cx="112016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Catalog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1"/>
            <a:endCxn id="33" idx="3"/>
          </p:cNvCxnSpPr>
          <p:nvPr/>
        </p:nvCxnSpPr>
        <p:spPr>
          <a:xfrm flipH="1">
            <a:off x="2084745" y="2318850"/>
            <a:ext cx="72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545" y="4797152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gen.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170277" y="4320265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1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948"/>
    </mc:Choice>
    <mc:Fallback xmlns="">
      <p:transition spd="slow" advTm="8894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flow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Construction goals</a:t>
            </a:r>
          </a:p>
          <a:p>
            <a:pPr lvl="1"/>
            <a:r>
              <a:rPr lang="en-US" dirty="0"/>
              <a:t>Improve expressiveness and extensibility of model</a:t>
            </a:r>
          </a:p>
          <a:p>
            <a:pPr lvl="1"/>
            <a:r>
              <a:rPr lang="en-US" dirty="0"/>
              <a:t>Make coding easier: strive for high-level code</a:t>
            </a:r>
          </a:p>
          <a:p>
            <a:pPr lvl="1"/>
            <a:r>
              <a:rPr lang="en-US" dirty="0"/>
              <a:t>Enable additional optimizations</a:t>
            </a:r>
          </a:p>
          <a:p>
            <a:pPr lvl="1"/>
            <a:r>
              <a:rPr lang="en-US" dirty="0"/>
              <a:t>Increase performance by better utilizing the hardware</a:t>
            </a:r>
          </a:p>
          <a:p>
            <a:endParaRPr lang="en-US" dirty="0"/>
          </a:p>
          <a:p>
            <a:r>
              <a:rPr lang="en-US" dirty="0"/>
              <a:t>Representative examples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A35C3A-2245-F840-A932-6AFEB25FC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330011"/>
            <a:ext cx="2376264" cy="12673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D1CBAC-43CD-6E46-9D13-21C1855E2901}"/>
              </a:ext>
            </a:extLst>
          </p:cNvPr>
          <p:cNvSpPr txBox="1"/>
          <p:nvPr/>
        </p:nvSpPr>
        <p:spPr>
          <a:xfrm>
            <a:off x="7645989" y="5598844"/>
            <a:ext cx="151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Google</a:t>
            </a:r>
          </a:p>
          <a:p>
            <a:pPr algn="ctr"/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Pregel</a:t>
            </a:r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88EFA4-28AC-4943-BD26-1DB5DC62AFA1}"/>
              </a:ext>
            </a:extLst>
          </p:cNvPr>
          <p:cNvSpPr txBox="1"/>
          <p:nvPr/>
        </p:nvSpPr>
        <p:spPr>
          <a:xfrm>
            <a:off x="5478138" y="5622890"/>
            <a:ext cx="1996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Microsoft</a:t>
            </a:r>
          </a:p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Dryad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CD49E-B6CA-A046-8D7A-D04FDFFD7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1667" y="5070354"/>
            <a:ext cx="1090284" cy="12914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9112B4-1A49-564C-9869-18FCC1B798CE}"/>
              </a:ext>
            </a:extLst>
          </p:cNvPr>
          <p:cNvSpPr txBox="1"/>
          <p:nvPr/>
        </p:nvSpPr>
        <p:spPr>
          <a:xfrm>
            <a:off x="3010694" y="6126163"/>
            <a:ext cx="2806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Apache Pig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DB11D1-5570-2F43-A2E7-943CCFCE8436}"/>
              </a:ext>
            </a:extLst>
          </p:cNvPr>
          <p:cNvSpPr/>
          <p:nvPr/>
        </p:nvSpPr>
        <p:spPr>
          <a:xfrm>
            <a:off x="0" y="5070354"/>
            <a:ext cx="3255981" cy="1787646"/>
          </a:xfrm>
          <a:prstGeom prst="rect">
            <a:avLst/>
          </a:prstGeom>
          <a:noFill/>
          <a:ln w="603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853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612"/>
    </mc:Choice>
    <mc:Fallback xmlns="">
      <p:transition spd="slow" advTm="10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813" y="129439"/>
            <a:ext cx="4585831" cy="792162"/>
          </a:xfrm>
        </p:spPr>
        <p:txBody>
          <a:bodyPr/>
          <a:lstStyle/>
          <a:p>
            <a:r>
              <a:rPr lang="en-US" sz="4000" dirty="0"/>
              <a:t>Optimization process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31687" y="332656"/>
            <a:ext cx="5212314" cy="602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</a:t>
            </a:r>
            <a:r>
              <a:rPr lang="en-US" u="sng" kern="0" dirty="0"/>
              <a:t>Steps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kern="0" dirty="0"/>
              <a:t>2. Logical optimization</a:t>
            </a:r>
          </a:p>
          <a:p>
            <a:r>
              <a:rPr lang="en-US" sz="2400" kern="0" dirty="0"/>
              <a:t>Standard rule-based optimization, e.g.:</a:t>
            </a:r>
          </a:p>
          <a:p>
            <a:pPr lvl="1"/>
            <a:r>
              <a:rPr lang="en-US" kern="0" dirty="0"/>
              <a:t>Push-down predicates</a:t>
            </a:r>
          </a:p>
          <a:p>
            <a:pPr lvl="1"/>
            <a:r>
              <a:rPr lang="en-US" kern="0" dirty="0"/>
              <a:t>Projection pruning</a:t>
            </a:r>
          </a:p>
          <a:p>
            <a:pPr lvl="1"/>
            <a:r>
              <a:rPr lang="en-US" kern="0" dirty="0"/>
              <a:t>Simplify logical expressions</a:t>
            </a:r>
          </a:p>
          <a:p>
            <a:pPr lvl="1"/>
            <a:r>
              <a:rPr lang="mr-IN" kern="0" dirty="0"/>
              <a:t>…</a:t>
            </a:r>
            <a:endParaRPr lang="en-US" kern="0" dirty="0"/>
          </a:p>
          <a:p>
            <a:endParaRPr lang="en-US" kern="0" dirty="0"/>
          </a:p>
          <a:p>
            <a:pPr marL="0" indent="0">
              <a:buNone/>
            </a:pPr>
            <a:r>
              <a:rPr lang="en-US" sz="2800" kern="0" dirty="0"/>
              <a:t>Result: Optimized logical plan</a:t>
            </a:r>
            <a:endParaRPr lang="en-US" kern="0" dirty="0"/>
          </a:p>
        </p:txBody>
      </p:sp>
      <p:sp>
        <p:nvSpPr>
          <p:cNvPr id="32" name="TextBox 31"/>
          <p:cNvSpPr txBox="1"/>
          <p:nvPr/>
        </p:nvSpPr>
        <p:spPr>
          <a:xfrm>
            <a:off x="284545" y="123204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4545" y="2088017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545" y="292249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Logical opt.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84645" y="1693711"/>
            <a:ext cx="0" cy="39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184645" y="2549682"/>
            <a:ext cx="0" cy="37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7361" y="3861048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opt.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>
          <a:xfrm flipH="1">
            <a:off x="1177461" y="3384161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11521" y="2088017"/>
            <a:ext cx="112016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Catalog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1"/>
            <a:endCxn id="33" idx="3"/>
          </p:cNvCxnSpPr>
          <p:nvPr/>
        </p:nvCxnSpPr>
        <p:spPr>
          <a:xfrm flipH="1">
            <a:off x="2084745" y="2318850"/>
            <a:ext cx="72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545" y="4797152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gen.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170277" y="4320265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383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465"/>
    </mc:Choice>
    <mc:Fallback xmlns="">
      <p:transition spd="slow" advTm="42465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813" y="129439"/>
            <a:ext cx="4585831" cy="792162"/>
          </a:xfrm>
        </p:spPr>
        <p:txBody>
          <a:bodyPr/>
          <a:lstStyle/>
          <a:p>
            <a:r>
              <a:rPr lang="en-US" sz="4000" dirty="0"/>
              <a:t>Optimization process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31687" y="332656"/>
            <a:ext cx="5212314" cy="602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</a:t>
            </a:r>
            <a:r>
              <a:rPr lang="en-US" u="sng" kern="0" dirty="0"/>
              <a:t>Steps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sz="2800" kern="0" dirty="0"/>
              <a:t>3. Physical optimization</a:t>
            </a:r>
          </a:p>
          <a:p>
            <a:r>
              <a:rPr lang="en-US" sz="2400" kern="0" dirty="0"/>
              <a:t>Generate candidate physical plans</a:t>
            </a:r>
          </a:p>
          <a:p>
            <a:pPr lvl="1"/>
            <a:r>
              <a:rPr lang="en-US" kern="0" dirty="0"/>
              <a:t>Define the actual implementation of each operator, e.g., joins</a:t>
            </a:r>
          </a:p>
          <a:p>
            <a:pPr lvl="1"/>
            <a:r>
              <a:rPr lang="en-US" kern="0" dirty="0"/>
              <a:t>Combine operators, e.g., filters and projections into a single map operation</a:t>
            </a:r>
          </a:p>
          <a:p>
            <a:pPr lvl="1"/>
            <a:r>
              <a:rPr lang="en-US" kern="0" dirty="0"/>
              <a:t>Push operations from the logical plan into data sources, e.g., to utilize indexes</a:t>
            </a:r>
          </a:p>
          <a:p>
            <a:pPr lvl="1"/>
            <a:endParaRPr lang="en-US" kern="0" dirty="0"/>
          </a:p>
          <a:p>
            <a:pPr marL="0" indent="0">
              <a:buNone/>
            </a:pPr>
            <a:r>
              <a:rPr lang="en-US" sz="2800" kern="0" dirty="0"/>
              <a:t>Result: Optimized physical plan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4545" y="123204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4545" y="2088017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545" y="292249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Logical opt.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84645" y="1693711"/>
            <a:ext cx="0" cy="39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184645" y="2549682"/>
            <a:ext cx="0" cy="37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7361" y="3861048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opt.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>
          <a:xfrm flipH="1">
            <a:off x="1177461" y="3384161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11521" y="2088017"/>
            <a:ext cx="112016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Catalog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1"/>
            <a:endCxn id="33" idx="3"/>
          </p:cNvCxnSpPr>
          <p:nvPr/>
        </p:nvCxnSpPr>
        <p:spPr>
          <a:xfrm flipH="1">
            <a:off x="2084745" y="2318850"/>
            <a:ext cx="72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545" y="4797152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gen.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170277" y="4320265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57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049"/>
    </mc:Choice>
    <mc:Fallback xmlns="">
      <p:transition spd="slow" advTm="31049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15546-3768-674C-81B9-C40A1A080E8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12588" y="1017258"/>
            <a:ext cx="822622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A71D5D"/>
                </a:solidFill>
                <a:latin typeface="Consolas"/>
              </a:rPr>
              <a:t>def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795DA3"/>
                </a:solidFill>
                <a:latin typeface="Consolas"/>
              </a:rPr>
              <a:t>add_demographics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(events):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/>
              </a:rPr>
              <a:t>   u </a:t>
            </a:r>
            <a:r>
              <a:rPr lang="en-US" sz="12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sqlCtx.table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183691"/>
                </a:solidFill>
                <a:latin typeface="Consolas"/>
              </a:rPr>
              <a:t>"users")                     </a:t>
            </a:r>
            <a:r>
              <a:rPr lang="en-US" sz="1200" dirty="0">
                <a:solidFill>
                  <a:srgbClr val="969896"/>
                </a:solidFill>
                <a:latin typeface="Consolas"/>
              </a:rPr>
              <a:t># Load </a:t>
            </a:r>
            <a:r>
              <a:rPr lang="en-US" sz="1200" b="1" dirty="0">
                <a:solidFill>
                  <a:srgbClr val="969896"/>
                </a:solidFill>
                <a:latin typeface="Consolas"/>
              </a:rPr>
              <a:t>partitioned</a:t>
            </a:r>
            <a:r>
              <a:rPr lang="en-US" sz="1200" dirty="0">
                <a:solidFill>
                  <a:srgbClr val="969896"/>
                </a:solidFill>
                <a:latin typeface="Consolas"/>
              </a:rPr>
              <a:t> Hive table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/>
              </a:rPr>
              <a:t>   events \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/>
              </a:rPr>
              <a:t>     .join(u, 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events.user_id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u.user_id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) \     </a:t>
            </a:r>
            <a:r>
              <a:rPr lang="en-US" sz="1200" dirty="0">
                <a:solidFill>
                  <a:srgbClr val="969896"/>
                </a:solidFill>
                <a:latin typeface="Consolas"/>
              </a:rPr>
              <a:t># Join on </a:t>
            </a:r>
            <a:r>
              <a:rPr lang="en-US" sz="1200" dirty="0" err="1">
                <a:solidFill>
                  <a:srgbClr val="969896"/>
                </a:solidFill>
                <a:latin typeface="Consolas"/>
              </a:rPr>
              <a:t>user_id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    </a:t>
            </a:r>
          </a:p>
          <a:p>
            <a:r>
              <a:rPr lang="en-US" sz="1200" dirty="0">
                <a:solidFill>
                  <a:srgbClr val="333333"/>
                </a:solidFill>
                <a:latin typeface="Consolas"/>
              </a:rPr>
              <a:t>     .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withColumn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1200" dirty="0">
                <a:solidFill>
                  <a:srgbClr val="183691"/>
                </a:solidFill>
                <a:latin typeface="Consolas"/>
              </a:rPr>
              <a:t>"city", 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zipToCity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df.zip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))      </a:t>
            </a:r>
            <a:r>
              <a:rPr lang="en-US" sz="1200" dirty="0">
                <a:solidFill>
                  <a:srgbClr val="969896"/>
                </a:solidFill>
                <a:latin typeface="Consolas"/>
              </a:rPr>
              <a:t># Run </a:t>
            </a:r>
            <a:r>
              <a:rPr lang="en-US" sz="1200" dirty="0" err="1">
                <a:solidFill>
                  <a:srgbClr val="969896"/>
                </a:solidFill>
                <a:latin typeface="Consolas"/>
              </a:rPr>
              <a:t>udf</a:t>
            </a:r>
            <a:r>
              <a:rPr lang="en-US" sz="1200" dirty="0">
                <a:solidFill>
                  <a:srgbClr val="969896"/>
                </a:solidFill>
                <a:latin typeface="Consolas"/>
              </a:rPr>
              <a:t> to add city column</a:t>
            </a:r>
          </a:p>
          <a:p>
            <a:endParaRPr lang="en-US" sz="1200" dirty="0">
              <a:solidFill>
                <a:srgbClr val="969896"/>
              </a:solidFill>
              <a:latin typeface="Consola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67294" y="2595666"/>
            <a:ext cx="30915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ource Sans Pro Light"/>
                <a:cs typeface="Source Sans Pro Light"/>
              </a:rPr>
              <a:t>Physical Plan</a:t>
            </a:r>
          </a:p>
          <a:p>
            <a:pPr algn="ctr"/>
            <a:r>
              <a:rPr lang="en-US" sz="1400" dirty="0">
                <a:latin typeface="Source Sans Pro Light"/>
                <a:cs typeface="Source Sans Pro Light"/>
              </a:rPr>
              <a:t>with Predicate Pushdown </a:t>
            </a:r>
            <a:br>
              <a:rPr lang="en-US" sz="1400" dirty="0">
                <a:latin typeface="Source Sans Pro Light"/>
                <a:cs typeface="Source Sans Pro Light"/>
              </a:rPr>
            </a:br>
            <a:r>
              <a:rPr lang="en-US" sz="1400" dirty="0">
                <a:latin typeface="Source Sans Pro Light"/>
                <a:cs typeface="Source Sans Pro Light"/>
              </a:rPr>
              <a:t>and Column Pruning</a:t>
            </a:r>
          </a:p>
        </p:txBody>
      </p:sp>
      <p:cxnSp>
        <p:nvCxnSpPr>
          <p:cNvPr id="31" name="Straight Connector 30"/>
          <p:cNvCxnSpPr>
            <a:stCxn id="33" idx="0"/>
          </p:cNvCxnSpPr>
          <p:nvPr/>
        </p:nvCxnSpPr>
        <p:spPr>
          <a:xfrm flipV="1">
            <a:off x="6771427" y="4181532"/>
            <a:ext cx="701520" cy="426515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Rounded Rectangle 31"/>
          <p:cNvSpPr/>
          <p:nvPr/>
        </p:nvSpPr>
        <p:spPr>
          <a:xfrm>
            <a:off x="6960092" y="3536331"/>
            <a:ext cx="1014675" cy="61200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1300" dirty="0">
                <a:latin typeface="Source Sans Pro Light"/>
                <a:cs typeface="Source Sans Pro Light"/>
              </a:rPr>
              <a:t>join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264090" y="4608047"/>
            <a:ext cx="1014675" cy="612005"/>
          </a:xfrm>
          <a:prstGeom prst="roundRect">
            <a:avLst/>
          </a:prstGeom>
          <a:ln w="38100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60"/>
              </a:lnSpc>
            </a:pPr>
            <a:r>
              <a:rPr lang="en-US" sz="1300" b="1" i="1" dirty="0">
                <a:latin typeface="Source Sans Pro Light"/>
                <a:cs typeface="Source Sans Pro Light"/>
              </a:rPr>
              <a:t>optimized </a:t>
            </a:r>
          </a:p>
          <a:p>
            <a:pPr algn="ctr">
              <a:lnSpc>
                <a:spcPts val="1260"/>
              </a:lnSpc>
            </a:pPr>
            <a:r>
              <a:rPr lang="en-US" sz="1300" dirty="0">
                <a:latin typeface="Source Sans Pro Light"/>
                <a:cs typeface="Source Sans Pro Light"/>
              </a:rPr>
              <a:t>scan</a:t>
            </a:r>
          </a:p>
          <a:p>
            <a:pPr algn="ctr">
              <a:lnSpc>
                <a:spcPts val="1260"/>
              </a:lnSpc>
            </a:pPr>
            <a:r>
              <a:rPr lang="en-US" sz="1300" dirty="0">
                <a:latin typeface="Source Sans Pro Light"/>
                <a:cs typeface="Source Sans Pro Light"/>
              </a:rPr>
              <a:t>(events)</a:t>
            </a:r>
          </a:p>
        </p:txBody>
      </p:sp>
      <p:cxnSp>
        <p:nvCxnSpPr>
          <p:cNvPr id="34" name="Straight Connector 33"/>
          <p:cNvCxnSpPr>
            <a:stCxn id="35" idx="0"/>
          </p:cNvCxnSpPr>
          <p:nvPr/>
        </p:nvCxnSpPr>
        <p:spPr>
          <a:xfrm flipH="1" flipV="1">
            <a:off x="7513053" y="4181532"/>
            <a:ext cx="648326" cy="426515"/>
          </a:xfrm>
          <a:prstGeom prst="line">
            <a:avLst/>
          </a:prstGeom>
          <a:ln>
            <a:tailEnd type="triangle" w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7654042" y="4608047"/>
            <a:ext cx="1014675" cy="612005"/>
          </a:xfrm>
          <a:prstGeom prst="roundRect">
            <a:avLst/>
          </a:prstGeom>
          <a:ln w="38100" cmpd="sng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ts val="1260"/>
              </a:lnSpc>
            </a:pPr>
            <a:r>
              <a:rPr lang="en-US" sz="1300" b="1" i="1" dirty="0">
                <a:latin typeface="Source Sans Pro Light"/>
                <a:cs typeface="Source Sans Pro Light"/>
              </a:rPr>
              <a:t>optimized</a:t>
            </a:r>
            <a:br>
              <a:rPr lang="en-US" sz="1300" dirty="0">
                <a:latin typeface="Source Sans Pro Light"/>
                <a:cs typeface="Source Sans Pro Light"/>
              </a:rPr>
            </a:br>
            <a:r>
              <a:rPr lang="en-US" sz="1300" dirty="0">
                <a:latin typeface="Source Sans Pro Light"/>
                <a:cs typeface="Source Sans Pro Light"/>
              </a:rPr>
              <a:t>scan</a:t>
            </a:r>
          </a:p>
          <a:p>
            <a:pPr algn="ctr">
              <a:lnSpc>
                <a:spcPts val="1260"/>
              </a:lnSpc>
            </a:pPr>
            <a:r>
              <a:rPr lang="en-US" sz="1300" dirty="0">
                <a:latin typeface="Source Sans Pro Light"/>
                <a:cs typeface="Source Sans Pro Light"/>
              </a:rPr>
              <a:t>(users)</a:t>
            </a:r>
          </a:p>
        </p:txBody>
      </p:sp>
      <p:sp>
        <p:nvSpPr>
          <p:cNvPr id="2" name="Rectangle 1"/>
          <p:cNvSpPr/>
          <p:nvPr/>
        </p:nvSpPr>
        <p:spPr>
          <a:xfrm>
            <a:off x="484155" y="1036213"/>
            <a:ext cx="45719" cy="962323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12588" y="1986712"/>
            <a:ext cx="83003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>
                <a:solidFill>
                  <a:srgbClr val="333333"/>
                </a:solidFill>
                <a:latin typeface="Consolas"/>
                <a:cs typeface="Consolas"/>
              </a:rPr>
              <a:t>events </a:t>
            </a:r>
            <a:r>
              <a:rPr lang="en-US" sz="1200" dirty="0">
                <a:solidFill>
                  <a:srgbClr val="A71D5D"/>
                </a:solidFill>
                <a:latin typeface="Consolas"/>
                <a:cs typeface="Consolas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rgbClr val="795DA3"/>
                </a:solidFill>
                <a:latin typeface="Consolas"/>
                <a:cs typeface="Consolas"/>
              </a:rPr>
              <a:t>add_demographics</a:t>
            </a:r>
            <a:r>
              <a:rPr lang="en-US" sz="1200" dirty="0">
                <a:solidFill>
                  <a:srgbClr val="333333"/>
                </a:solidFill>
                <a:latin typeface="Consolas"/>
                <a:cs typeface="Consolas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/>
                <a:cs typeface="Consolas"/>
              </a:rPr>
              <a:t>sqlCtx.load</a:t>
            </a:r>
            <a:r>
              <a:rPr lang="en-US" sz="1200" dirty="0">
                <a:solidFill>
                  <a:srgbClr val="333333"/>
                </a:solidFill>
                <a:latin typeface="Consolas"/>
                <a:cs typeface="Consolas"/>
              </a:rPr>
              <a:t>(</a:t>
            </a:r>
            <a:r>
              <a:rPr lang="en-US" sz="1200" dirty="0">
                <a:solidFill>
                  <a:srgbClr val="183691"/>
                </a:solidFill>
                <a:latin typeface="Consolas"/>
                <a:cs typeface="Consolas"/>
              </a:rPr>
              <a:t>"/data/events"</a:t>
            </a:r>
            <a:r>
              <a:rPr lang="en-US" sz="1200" dirty="0">
                <a:solidFill>
                  <a:prstClr val="black"/>
                </a:solidFill>
                <a:latin typeface="Consolas"/>
                <a:cs typeface="Consolas"/>
              </a:rPr>
              <a:t>, </a:t>
            </a:r>
            <a:r>
              <a:rPr lang="en-US" sz="1200" b="1" dirty="0">
                <a:solidFill>
                  <a:srgbClr val="183691"/>
                </a:solidFill>
                <a:latin typeface="Consolas"/>
                <a:cs typeface="Consolas"/>
              </a:rPr>
              <a:t>"parquet"</a:t>
            </a:r>
            <a:r>
              <a:rPr lang="en-US" sz="1200" dirty="0">
                <a:solidFill>
                  <a:prstClr val="black"/>
                </a:solidFill>
                <a:latin typeface="Consolas"/>
                <a:cs typeface="Consolas"/>
              </a:rPr>
              <a:t>)) </a:t>
            </a:r>
            <a:endParaRPr lang="en-US" sz="1200" dirty="0">
              <a:solidFill>
                <a:srgbClr val="333333"/>
              </a:solidFill>
              <a:latin typeface="Consolas"/>
              <a:cs typeface="Consolas"/>
            </a:endParaRPr>
          </a:p>
          <a:p>
            <a:pPr lvl="0"/>
            <a:r>
              <a:rPr lang="en-US" sz="1200" dirty="0" err="1">
                <a:solidFill>
                  <a:srgbClr val="333333"/>
                </a:solidFill>
                <a:latin typeface="Consolas"/>
              </a:rPr>
              <a:t>training_data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/>
              </a:rPr>
              <a:t>=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events.where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(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events.city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A71D5D"/>
                </a:solidFill>
                <a:latin typeface="Consolas"/>
              </a:rPr>
              <a:t>==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 </a:t>
            </a:r>
            <a:r>
              <a:rPr lang="en-US" sz="1200" dirty="0">
                <a:solidFill>
                  <a:srgbClr val="183691"/>
                </a:solidFill>
                <a:latin typeface="Consolas"/>
              </a:rPr>
              <a:t>"Melbourne"</a:t>
            </a:r>
            <a:r>
              <a:rPr lang="en-US" sz="1200" dirty="0">
                <a:solidFill>
                  <a:prstClr val="black"/>
                </a:solidFill>
                <a:latin typeface="Consolas"/>
                <a:cs typeface="Consolas"/>
              </a:rPr>
              <a:t>).select(</a:t>
            </a:r>
            <a:r>
              <a:rPr lang="en-US" sz="1200" dirty="0" err="1">
                <a:solidFill>
                  <a:srgbClr val="333333"/>
                </a:solidFill>
                <a:latin typeface="Consolas"/>
              </a:rPr>
              <a:t>events.timestamp</a:t>
            </a:r>
            <a:r>
              <a:rPr lang="en-US" sz="1200" dirty="0">
                <a:solidFill>
                  <a:srgbClr val="333333"/>
                </a:solidFill>
                <a:latin typeface="Consolas"/>
              </a:rPr>
              <a:t>)</a:t>
            </a:r>
            <a:r>
              <a:rPr lang="en-US" sz="1200" dirty="0">
                <a:solidFill>
                  <a:prstClr val="black"/>
                </a:solidFill>
                <a:latin typeface="Consolas"/>
                <a:cs typeface="Consolas"/>
              </a:rPr>
              <a:t>.collect() </a:t>
            </a:r>
            <a:endParaRPr lang="da-DK" sz="1200" dirty="0">
              <a:solidFill>
                <a:prstClr val="black"/>
              </a:solidFill>
              <a:latin typeface="Consolas"/>
              <a:cs typeface="Consola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4155" y="2068235"/>
            <a:ext cx="45719" cy="363535"/>
          </a:xfrm>
          <a:prstGeom prst="rect">
            <a:avLst/>
          </a:prstGeom>
          <a:solidFill>
            <a:srgbClr val="EC541B"/>
          </a:solidFill>
          <a:ln>
            <a:solidFill>
              <a:srgbClr val="EC541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484654" y="2714497"/>
            <a:ext cx="2404627" cy="2888271"/>
            <a:chOff x="1376004" y="1918822"/>
            <a:chExt cx="2404627" cy="2888271"/>
          </a:xfrm>
        </p:grpSpPr>
        <p:sp>
          <p:nvSpPr>
            <p:cNvPr id="47" name="TextBox 46"/>
            <p:cNvSpPr txBox="1"/>
            <p:nvPr/>
          </p:nvSpPr>
          <p:spPr>
            <a:xfrm>
              <a:off x="1934914" y="1918822"/>
              <a:ext cx="17459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 Light"/>
                  <a:cs typeface="Source Sans Pro Light"/>
                </a:rPr>
                <a:t>Logical Plan</a:t>
              </a:r>
            </a:p>
          </p:txBody>
        </p:sp>
        <p:sp>
          <p:nvSpPr>
            <p:cNvPr id="50" name="Rounded Rectangle 49"/>
            <p:cNvSpPr/>
            <p:nvPr/>
          </p:nvSpPr>
          <p:spPr>
            <a:xfrm>
              <a:off x="2072006" y="2446629"/>
              <a:ext cx="1014675" cy="53243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filter</a:t>
              </a:r>
            </a:p>
          </p:txBody>
        </p:sp>
        <p:cxnSp>
          <p:nvCxnSpPr>
            <p:cNvPr id="51" name="Straight Connector 50"/>
            <p:cNvCxnSpPr>
              <a:stCxn id="54" idx="0"/>
            </p:cNvCxnSpPr>
            <p:nvPr/>
          </p:nvCxnSpPr>
          <p:spPr>
            <a:xfrm flipV="1">
              <a:off x="1883342" y="3914810"/>
              <a:ext cx="696002" cy="359845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endCxn id="50" idx="2"/>
            </p:cNvCxnSpPr>
            <p:nvPr/>
          </p:nvCxnSpPr>
          <p:spPr>
            <a:xfrm flipV="1">
              <a:off x="2576066" y="2979067"/>
              <a:ext cx="3278" cy="365213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Rounded Rectangle 52"/>
            <p:cNvSpPr/>
            <p:nvPr/>
          </p:nvSpPr>
          <p:spPr>
            <a:xfrm>
              <a:off x="2072006" y="3342274"/>
              <a:ext cx="1014675" cy="532438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join</a:t>
              </a:r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376004" y="4274655"/>
              <a:ext cx="1014675" cy="532438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events file</a:t>
              </a:r>
            </a:p>
          </p:txBody>
        </p:sp>
        <p:cxnSp>
          <p:nvCxnSpPr>
            <p:cNvPr id="55" name="Straight Connector 54"/>
            <p:cNvCxnSpPr>
              <a:stCxn id="56" idx="0"/>
            </p:cNvCxnSpPr>
            <p:nvPr/>
          </p:nvCxnSpPr>
          <p:spPr>
            <a:xfrm flipH="1" flipV="1">
              <a:off x="2620072" y="3914810"/>
              <a:ext cx="653222" cy="359845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ounded Rectangle 55"/>
            <p:cNvSpPr/>
            <p:nvPr/>
          </p:nvSpPr>
          <p:spPr>
            <a:xfrm>
              <a:off x="2765956" y="4274655"/>
              <a:ext cx="1014675" cy="532438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users table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3375329" y="2693038"/>
            <a:ext cx="2404627" cy="2888272"/>
            <a:chOff x="5081161" y="1897364"/>
            <a:chExt cx="2404627" cy="2888272"/>
          </a:xfrm>
        </p:grpSpPr>
        <p:sp>
          <p:nvSpPr>
            <p:cNvPr id="59" name="TextBox 58"/>
            <p:cNvSpPr txBox="1"/>
            <p:nvPr/>
          </p:nvSpPr>
          <p:spPr>
            <a:xfrm>
              <a:off x="5606959" y="1897364"/>
              <a:ext cx="18501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Source Sans Pro Light"/>
                  <a:cs typeface="Source Sans Pro Light"/>
                </a:rPr>
                <a:t>Physical Plan</a:t>
              </a:r>
            </a:p>
          </p:txBody>
        </p:sp>
        <p:cxnSp>
          <p:nvCxnSpPr>
            <p:cNvPr id="60" name="Straight Connector 59"/>
            <p:cNvCxnSpPr/>
            <p:nvPr/>
          </p:nvCxnSpPr>
          <p:spPr>
            <a:xfrm flipV="1">
              <a:off x="5570675" y="2979067"/>
              <a:ext cx="696673" cy="362562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Rounded Rectangle 60"/>
            <p:cNvSpPr/>
            <p:nvPr/>
          </p:nvSpPr>
          <p:spPr>
            <a:xfrm>
              <a:off x="5777163" y="2410960"/>
              <a:ext cx="1014675" cy="53146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join</a:t>
              </a: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5081161" y="3341629"/>
              <a:ext cx="1014675" cy="531460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scan</a:t>
              </a:r>
            </a:p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(events)</a:t>
              </a: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H="1" flipV="1">
              <a:off x="6307452" y="2979067"/>
              <a:ext cx="703280" cy="362562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>
            <a:xfrm>
              <a:off x="6471113" y="3341629"/>
              <a:ext cx="1014675" cy="531460"/>
            </a:xfrm>
            <a:prstGeom prst="roundRect">
              <a:avLst/>
            </a:prstGeom>
            <a:ln>
              <a:solidFill>
                <a:schemeClr val="accent2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filter</a:t>
              </a:r>
            </a:p>
          </p:txBody>
        </p:sp>
        <p:cxnSp>
          <p:nvCxnSpPr>
            <p:cNvPr id="65" name="Straight Connector 64"/>
            <p:cNvCxnSpPr>
              <a:stCxn id="66" idx="0"/>
              <a:endCxn id="64" idx="2"/>
            </p:cNvCxnSpPr>
            <p:nvPr/>
          </p:nvCxnSpPr>
          <p:spPr>
            <a:xfrm flipV="1">
              <a:off x="6978451" y="3873089"/>
              <a:ext cx="0" cy="381087"/>
            </a:xfrm>
            <a:prstGeom prst="line">
              <a:avLst/>
            </a:prstGeom>
            <a:ln>
              <a:tailEnd type="triangle" w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Rounded Rectangle 65"/>
            <p:cNvSpPr/>
            <p:nvPr/>
          </p:nvSpPr>
          <p:spPr>
            <a:xfrm>
              <a:off x="6471113" y="4254176"/>
              <a:ext cx="1014675" cy="53146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scan</a:t>
              </a:r>
            </a:p>
            <a:p>
              <a:pPr algn="ctr"/>
              <a:r>
                <a:rPr lang="en-US" sz="1300" dirty="0">
                  <a:latin typeface="Source Sans Pro Light"/>
                  <a:cs typeface="Source Sans Pro Light"/>
                </a:rPr>
                <a:t>(users)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878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374"/>
    </mc:Choice>
    <mc:Fallback xmlns="">
      <p:transition spd="slow" advTm="122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2" grpId="0" animBg="1"/>
      <p:bldP spid="33" grpId="0" animBg="1"/>
      <p:bldP spid="3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0103" r="9679" b="17466"/>
          <a:stretch/>
        </p:blipFill>
        <p:spPr>
          <a:xfrm>
            <a:off x="1724460" y="4752589"/>
            <a:ext cx="3238876" cy="1993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813" y="129439"/>
            <a:ext cx="4585831" cy="792162"/>
          </a:xfrm>
        </p:spPr>
        <p:txBody>
          <a:bodyPr/>
          <a:lstStyle/>
          <a:p>
            <a:r>
              <a:rPr lang="en-US" sz="4000" dirty="0"/>
              <a:t>Optimization process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931687" y="332656"/>
            <a:ext cx="5212314" cy="602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/>
              <a:t>		</a:t>
            </a:r>
            <a:r>
              <a:rPr lang="en-US" u="sng" kern="0" dirty="0"/>
              <a:t>Steps</a:t>
            </a:r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r>
              <a:rPr lang="en-US" sz="2800" kern="0" dirty="0"/>
              <a:t>4. Code generation</a:t>
            </a:r>
          </a:p>
          <a:p>
            <a:r>
              <a:rPr lang="en-US" sz="2400" kern="0" dirty="0"/>
              <a:t>AST </a:t>
            </a:r>
            <a:r>
              <a:rPr lang="en-US" sz="2400" kern="0" dirty="0">
                <a:sym typeface="Wingdings"/>
              </a:rPr>
              <a:t> </a:t>
            </a:r>
            <a:r>
              <a:rPr lang="en-US" sz="2400" kern="0" dirty="0"/>
              <a:t>java bytecode</a:t>
            </a:r>
          </a:p>
          <a:p>
            <a:pPr lvl="1"/>
            <a:r>
              <a:rPr lang="en-US" kern="0" dirty="0"/>
              <a:t>Avoid interpretation overhead per row</a:t>
            </a:r>
          </a:p>
          <a:p>
            <a:pPr lvl="2"/>
            <a:r>
              <a:rPr lang="en-US" kern="0" dirty="0"/>
              <a:t>Branching</a:t>
            </a:r>
          </a:p>
          <a:p>
            <a:pPr lvl="2"/>
            <a:r>
              <a:rPr lang="en-US" kern="0" dirty="0"/>
              <a:t>Virtual function calls</a:t>
            </a:r>
          </a:p>
          <a:p>
            <a:pPr lvl="1"/>
            <a:r>
              <a:rPr lang="en-US" kern="0" dirty="0"/>
              <a:t>Compare walking through the whole tree </a:t>
            </a:r>
            <a:r>
              <a:rPr lang="en-US" b="1" kern="0" dirty="0"/>
              <a:t>per tuple </a:t>
            </a:r>
            <a:r>
              <a:rPr lang="en-US" kern="0" dirty="0"/>
              <a:t>with: </a:t>
            </a:r>
            <a:br>
              <a:rPr lang="en-US" kern="0" dirty="0"/>
            </a:br>
            <a:r>
              <a:rPr lang="en-US" kern="0" dirty="0" err="1">
                <a:sym typeface="Wingdings"/>
              </a:rPr>
              <a:t>row.get</a:t>
            </a:r>
            <a:r>
              <a:rPr lang="en-US" kern="0" dirty="0">
                <a:sym typeface="Wingdings"/>
              </a:rPr>
              <a:t>(x)</a:t>
            </a:r>
            <a:r>
              <a:rPr lang="en-US" kern="0" dirty="0"/>
              <a:t>+(1+2)</a:t>
            </a:r>
          </a:p>
          <a:p>
            <a:pPr lvl="1"/>
            <a:r>
              <a:rPr lang="en-US" kern="0" dirty="0"/>
              <a:t>Bytecode further optimizable from JVM!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84545" y="123204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84545" y="2088017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84545" y="2922496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Logical opt.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184645" y="1693711"/>
            <a:ext cx="0" cy="394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184645" y="2549682"/>
            <a:ext cx="0" cy="37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7361" y="3861048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Physical opt.</a:t>
            </a:r>
          </a:p>
        </p:txBody>
      </p:sp>
      <p:cxnSp>
        <p:nvCxnSpPr>
          <p:cNvPr id="38" name="Straight Arrow Connector 37"/>
          <p:cNvCxnSpPr>
            <a:endCxn id="37" idx="0"/>
          </p:cNvCxnSpPr>
          <p:nvPr/>
        </p:nvCxnSpPr>
        <p:spPr>
          <a:xfrm flipH="1">
            <a:off x="1177461" y="3384161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11521" y="2088017"/>
            <a:ext cx="1120166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/>
              <a:t>Catalog</a:t>
            </a:r>
            <a:endParaRPr lang="en-US" dirty="0"/>
          </a:p>
        </p:txBody>
      </p:sp>
      <p:cxnSp>
        <p:nvCxnSpPr>
          <p:cNvPr id="44" name="Straight Arrow Connector 43"/>
          <p:cNvCxnSpPr>
            <a:stCxn id="43" idx="1"/>
            <a:endCxn id="33" idx="3"/>
          </p:cNvCxnSpPr>
          <p:nvPr/>
        </p:nvCxnSpPr>
        <p:spPr>
          <a:xfrm flipH="1">
            <a:off x="2084745" y="2318850"/>
            <a:ext cx="726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545" y="4797152"/>
            <a:ext cx="18002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Code gen.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170277" y="4320265"/>
            <a:ext cx="7184" cy="476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48133" y="4358254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x + (1 + 2)</a:t>
            </a:r>
          </a:p>
        </p:txBody>
      </p:sp>
    </p:spTree>
    <p:extLst>
      <p:ext uri="{BB962C8B-B14F-4D97-AF65-F5344CB8AC3E}">
        <p14:creationId xmlns:p14="http://schemas.microsoft.com/office/powerpoint/2010/main" val="34749807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225" y="1196753"/>
            <a:ext cx="8627994" cy="194421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/>
              <a:t>Spark SQL relies on Scala’s </a:t>
            </a:r>
            <a:r>
              <a:rPr lang="en-US" i="1" dirty="0" err="1"/>
              <a:t>quasiquotes</a:t>
            </a:r>
            <a:r>
              <a:rPr lang="en-US" dirty="0"/>
              <a:t> to simplify code generation </a:t>
            </a:r>
            <a:r>
              <a:rPr lang="en-US" dirty="0">
                <a:sym typeface="Wingdings"/>
              </a:rPr>
              <a:t> ~ 1000 lines of code!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4271009"/>
            <a:ext cx="4896544" cy="25192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2420888"/>
            <a:ext cx="6875739" cy="188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13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i="1" dirty="0"/>
              <a:t>Catalyst intelligence </a:t>
            </a:r>
            <a:r>
              <a:rPr lang="en-US" dirty="0"/>
              <a:t>expressed with rules</a:t>
            </a:r>
          </a:p>
          <a:p>
            <a:pPr>
              <a:buFont typeface="Arial"/>
              <a:buChar char="•"/>
            </a:pPr>
            <a:endParaRPr lang="en-US" i="1" dirty="0"/>
          </a:p>
          <a:p>
            <a:pPr>
              <a:buFont typeface="Arial"/>
              <a:buChar char="•"/>
            </a:pPr>
            <a:r>
              <a:rPr lang="en-US" i="1" dirty="0"/>
              <a:t>Pattern matching </a:t>
            </a:r>
            <a:r>
              <a:rPr lang="en-US" dirty="0"/>
              <a:t>functions that transform subtrees into specific structures.</a:t>
            </a:r>
          </a:p>
          <a:p>
            <a:pPr>
              <a:buFont typeface="Arial"/>
              <a:buChar char="•"/>
            </a:pPr>
            <a:endParaRPr lang="en-US" dirty="0">
              <a:sym typeface="Wingdings"/>
            </a:endParaRPr>
          </a:p>
          <a:p>
            <a:pPr>
              <a:buFont typeface="Arial"/>
              <a:buChar char="•"/>
            </a:pPr>
            <a:r>
              <a:rPr lang="en-US" dirty="0">
                <a:sym typeface="Wingdings"/>
              </a:rPr>
              <a:t>Multiple patterns in the same </a:t>
            </a:r>
            <a:r>
              <a:rPr lang="en-US" i="1" dirty="0">
                <a:sym typeface="Wingdings"/>
              </a:rPr>
              <a:t>transform</a:t>
            </a:r>
            <a:r>
              <a:rPr lang="en-US" dirty="0">
                <a:sym typeface="Wingdings"/>
              </a:rPr>
              <a:t> call.</a:t>
            </a:r>
          </a:p>
          <a:p>
            <a:pPr lvl="1">
              <a:buFont typeface="Arial"/>
              <a:buChar char="•"/>
            </a:pPr>
            <a:r>
              <a:rPr lang="en-US" sz="2800" dirty="0">
                <a:sym typeface="Wingdings"/>
              </a:rPr>
              <a:t>May take multiple </a:t>
            </a:r>
            <a:r>
              <a:rPr lang="en-US" sz="2800" i="1" dirty="0">
                <a:sym typeface="Wingdings"/>
              </a:rPr>
              <a:t>calls </a:t>
            </a:r>
            <a:r>
              <a:rPr lang="en-US" sz="2800" dirty="0">
                <a:sym typeface="Wingdings"/>
              </a:rPr>
              <a:t>to reach a </a:t>
            </a:r>
            <a:r>
              <a:rPr lang="en-US" sz="2800" i="1" dirty="0">
                <a:sym typeface="Wingdings"/>
              </a:rPr>
              <a:t>fixed point</a:t>
            </a:r>
            <a:r>
              <a:rPr lang="en-US" sz="2800" dirty="0"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53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783"/>
    </mc:Choice>
    <mc:Fallback xmlns="">
      <p:transition spd="slow" advTm="75783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Transformations on ASTs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0103" r="9679" b="17466"/>
          <a:stretch/>
        </p:blipFill>
        <p:spPr>
          <a:xfrm>
            <a:off x="261055" y="2708018"/>
            <a:ext cx="3753556" cy="23097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010" y="1822219"/>
            <a:ext cx="7738803" cy="863969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5655734" y="3256937"/>
            <a:ext cx="3199996" cy="1054714"/>
            <a:chOff x="5260623" y="1980587"/>
            <a:chExt cx="3199996" cy="1054714"/>
          </a:xfrm>
        </p:grpSpPr>
        <p:sp>
          <p:nvSpPr>
            <p:cNvPr id="10" name="Rounded Rectangle 9"/>
            <p:cNvSpPr/>
            <p:nvPr/>
          </p:nvSpPr>
          <p:spPr>
            <a:xfrm>
              <a:off x="6293556" y="1980587"/>
              <a:ext cx="1121833" cy="340691"/>
            </a:xfrm>
            <a:prstGeom prst="roundRect">
              <a:avLst/>
            </a:prstGeom>
            <a:noFill/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Add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260623" y="2690376"/>
              <a:ext cx="1315155" cy="340691"/>
            </a:xfrm>
            <a:prstGeom prst="roundRect">
              <a:avLst/>
            </a:prstGeom>
            <a:noFill/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Attribute(x)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7338786" y="2694610"/>
              <a:ext cx="1121833" cy="340691"/>
            </a:xfrm>
            <a:prstGeom prst="roundRect">
              <a:avLst/>
            </a:prstGeom>
            <a:noFill/>
            <a:ln w="19050" cmpd="sng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Literal(3)</a:t>
              </a:r>
            </a:p>
          </p:txBody>
        </p:sp>
        <p:cxnSp>
          <p:nvCxnSpPr>
            <p:cNvPr id="18" name="Straight Connector 17"/>
            <p:cNvCxnSpPr>
              <a:stCxn id="15" idx="0"/>
              <a:endCxn id="10" idx="2"/>
            </p:cNvCxnSpPr>
            <p:nvPr/>
          </p:nvCxnSpPr>
          <p:spPr>
            <a:xfrm flipV="1">
              <a:off x="5918201" y="2321278"/>
              <a:ext cx="936272" cy="369098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0" idx="2"/>
              <a:endCxn id="16" idx="0"/>
            </p:cNvCxnSpPr>
            <p:nvPr/>
          </p:nvCxnSpPr>
          <p:spPr>
            <a:xfrm>
              <a:off x="6854473" y="2321278"/>
              <a:ext cx="1045230" cy="373332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" name="Right Arrow 21"/>
          <p:cNvSpPr/>
          <p:nvPr/>
        </p:nvSpPr>
        <p:spPr>
          <a:xfrm>
            <a:off x="4014611" y="3354611"/>
            <a:ext cx="1234722" cy="486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391238" y="5017817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+ (1 + 2)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11125" y="5015605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+ 3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261055" y="1066800"/>
            <a:ext cx="8425745" cy="54585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Rule-based 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2622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59"/>
    </mc:Choice>
    <mc:Fallback xmlns="">
      <p:transition spd="slow" advTm="45059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Transformations on ASTs (2)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8972" y="1484784"/>
            <a:ext cx="4592727" cy="5101131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filters on top of projections.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that the filter can be evaluated without the result of the project.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so, switch the operators.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24" y="2057401"/>
            <a:ext cx="1416024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477" y="2057401"/>
            <a:ext cx="1963731" cy="32194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773096" y="3093587"/>
            <a:ext cx="1207914" cy="1449585"/>
          </a:xfrm>
          <a:prstGeom prst="rect">
            <a:avLst/>
          </a:prstGeom>
          <a:noFill/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rbe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75121" y="3469696"/>
            <a:ext cx="563630" cy="161805"/>
          </a:xfrm>
          <a:prstGeom prst="rect">
            <a:avLst/>
          </a:prstGeom>
          <a:noFill/>
          <a:ln>
            <a:headEnd type="none" w="med" len="med"/>
            <a:tailEnd type="non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744555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16"/>
    </mc:Choice>
    <mc:Fallback xmlns="">
      <p:transition spd="slow" advTm="45416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Holistic optimization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8972" y="1484784"/>
            <a:ext cx="8835028" cy="5101131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Lazy evaluation </a:t>
            </a:r>
            <a:r>
              <a:rPr lang="en-US" dirty="0">
                <a:sym typeface="Wingdings"/>
              </a:rPr>
              <a:t> consider all queries together</a:t>
            </a:r>
          </a:p>
          <a:p>
            <a:r>
              <a:rPr lang="en-US" dirty="0">
                <a:sym typeface="Wingdings"/>
              </a:rPr>
              <a:t>Optimize the batch as a whole</a:t>
            </a:r>
          </a:p>
          <a:p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Example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usersWithAddress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users.join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users.id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===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addresses.userid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usersInLausanne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usersWithAddress.filter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(city=“Lausanne”)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babiesInLausanne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usersInLausanne.filter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(age&lt;2).collect()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6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810"/>
    </mc:Choice>
    <mc:Fallback xmlns="">
      <p:transition spd="slow" advTm="9481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8972" y="4581128"/>
            <a:ext cx="8835028" cy="2004787"/>
          </a:xfrm>
        </p:spPr>
        <p:txBody>
          <a:bodyPr/>
          <a:lstStyle/>
          <a:p>
            <a:r>
              <a:rPr lang="en-US" dirty="0">
                <a:sym typeface="Wingdings"/>
              </a:rPr>
              <a:t>Example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usersWithAddress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users.join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users.id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===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addresses.userid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usersInLausanne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usersWithAddress.filter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(city=“Lausanne”)</a:t>
            </a:r>
          </a:p>
          <a:p>
            <a:pPr marL="0" indent="0">
              <a:buNone/>
            </a:pP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babiesInLausanne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sz="1800" dirty="0" err="1">
                <a:latin typeface="Courier New" charset="0"/>
                <a:ea typeface="Courier New" charset="0"/>
                <a:cs typeface="Courier New" charset="0"/>
              </a:rPr>
              <a:t>usersInLausanne.filter</a:t>
            </a:r>
            <a:r>
              <a:rPr lang="en-US" sz="1800" dirty="0">
                <a:latin typeface="Courier New" charset="0"/>
                <a:ea typeface="Courier New" charset="0"/>
                <a:cs typeface="Courier New" charset="0"/>
              </a:rPr>
              <a:t>(age&lt;2).collect()</a:t>
            </a: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</p:txBody>
      </p:sp>
      <p:graphicFrame>
        <p:nvGraphicFramePr>
          <p:cNvPr id="4" name="Diagram 3"/>
          <p:cNvGraphicFramePr/>
          <p:nvPr/>
        </p:nvGraphicFramePr>
        <p:xfrm>
          <a:off x="1691680" y="332656"/>
          <a:ext cx="2471936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8" name="Diagram 17"/>
          <p:cNvGraphicFramePr/>
          <p:nvPr/>
        </p:nvGraphicFramePr>
        <p:xfrm>
          <a:off x="5652120" y="364187"/>
          <a:ext cx="2471936" cy="3142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6" name="Rectangle 5"/>
          <p:cNvSpPr/>
          <p:nvPr/>
        </p:nvSpPr>
        <p:spPr>
          <a:xfrm>
            <a:off x="1252354" y="2420888"/>
            <a:ext cx="3312368" cy="19757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252354" y="1412776"/>
            <a:ext cx="3312368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52354" y="426164"/>
            <a:ext cx="3312368" cy="936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425" y="3177939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283" y="1704634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Line 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3320" y="705778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 3</a:t>
            </a:r>
          </a:p>
        </p:txBody>
      </p:sp>
    </p:spTree>
    <p:extLst>
      <p:ext uri="{BB962C8B-B14F-4D97-AF65-F5344CB8AC3E}">
        <p14:creationId xmlns:p14="http://schemas.microsoft.com/office/powerpoint/2010/main" val="3039109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91"/>
    </mc:Choice>
    <mc:Fallback xmlns="">
      <p:transition spd="slow" advTm="3609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260648"/>
            <a:ext cx="8229600" cy="792162"/>
          </a:xfrm>
        </p:spPr>
        <p:txBody>
          <a:bodyPr/>
          <a:lstStyle/>
          <a:p>
            <a:r>
              <a:rPr lang="en-US" dirty="0"/>
              <a:t>The Spark Unified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6752"/>
            <a:ext cx="9144000" cy="5173409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446856" y="26064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The Spark </a:t>
            </a:r>
            <a:r>
              <a:rPr lang="en-US" u="sng" kern="0" dirty="0"/>
              <a:t>Unified</a:t>
            </a:r>
            <a:r>
              <a:rPr lang="en-US" kern="0" dirty="0"/>
              <a:t> Stack</a:t>
            </a:r>
          </a:p>
        </p:txBody>
      </p:sp>
    </p:spTree>
    <p:extLst>
      <p:ext uri="{BB962C8B-B14F-4D97-AF65-F5344CB8AC3E}">
        <p14:creationId xmlns:p14="http://schemas.microsoft.com/office/powerpoint/2010/main" val="85053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267"/>
    </mc:Choice>
    <mc:Fallback xmlns="">
      <p:transition spd="slow" advTm="115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201688"/>
          </a:xfrm>
        </p:spPr>
        <p:txBody>
          <a:bodyPr/>
          <a:lstStyle/>
          <a:p>
            <a:r>
              <a:rPr lang="en-US" dirty="0"/>
              <a:t>UDFs are black boxes</a:t>
            </a:r>
          </a:p>
          <a:p>
            <a:pPr lvl="1"/>
            <a:r>
              <a:rPr lang="en-US" dirty="0"/>
              <a:t>For Catalyst, black boxes are </a:t>
            </a:r>
            <a:r>
              <a:rPr lang="en-US" b="1" dirty="0"/>
              <a:t>bad</a:t>
            </a:r>
            <a:r>
              <a:rPr lang="en-US" dirty="0"/>
              <a:t> boxes!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" y="2420889"/>
            <a:ext cx="9144000" cy="33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2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30"/>
    </mc:Choice>
    <mc:Fallback xmlns="">
      <p:transition spd="slow" advTm="6143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UDFs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5026024"/>
          </a:xfrm>
        </p:spPr>
        <p:txBody>
          <a:bodyPr/>
          <a:lstStyle/>
          <a:p>
            <a:r>
              <a:rPr lang="en-US" dirty="0"/>
              <a:t>Making UD</a:t>
            </a:r>
            <a:r>
              <a:rPr lang="en-US" dirty="0">
                <a:solidFill>
                  <a:srgbClr val="6F2529"/>
                </a:solidFill>
              </a:rPr>
              <a:t>A</a:t>
            </a:r>
            <a:r>
              <a:rPr lang="en-US" dirty="0"/>
              <a:t>Fs optimizable</a:t>
            </a:r>
          </a:p>
          <a:p>
            <a:pPr lvl="1"/>
            <a:r>
              <a:rPr lang="en-US" dirty="0"/>
              <a:t>User Defined </a:t>
            </a:r>
            <a:r>
              <a:rPr lang="en-US" dirty="0">
                <a:solidFill>
                  <a:srgbClr val="6F2529"/>
                </a:solidFill>
              </a:rPr>
              <a:t>Aggregate </a:t>
            </a:r>
            <a:r>
              <a:rPr lang="en-US" dirty="0"/>
              <a:t>Functions</a:t>
            </a:r>
          </a:p>
          <a:p>
            <a:r>
              <a:rPr lang="en-US" dirty="0"/>
              <a:t>Define Initialize, Update, Merge, Evaluate</a:t>
            </a:r>
          </a:p>
          <a:p>
            <a:r>
              <a:rPr lang="en-US" dirty="0"/>
              <a:t>Can distribute computation &amp; reduce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21088"/>
            <a:ext cx="9144000" cy="17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478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75"/>
    </mc:Choice>
    <mc:Fallback xmlns="">
      <p:transition spd="slow" advTm="10387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Advantages of model over SQL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Easier, more flexible language</a:t>
            </a:r>
          </a:p>
          <a:p>
            <a:pPr lvl="1"/>
            <a:r>
              <a:rPr lang="en-US" sz="3000" dirty="0"/>
              <a:t>Easy to add control structures (e.g., if, for, </a:t>
            </a:r>
            <a:r>
              <a:rPr lang="mr-IN" sz="3000" dirty="0"/>
              <a:t>…</a:t>
            </a:r>
            <a:r>
              <a:rPr lang="en-US" sz="3000" dirty="0"/>
              <a:t>)</a:t>
            </a:r>
          </a:p>
          <a:p>
            <a:pPr lvl="1"/>
            <a:r>
              <a:rPr lang="en-US" sz="3000" dirty="0"/>
              <a:t>More intuitive to perform complex operations</a:t>
            </a:r>
          </a:p>
          <a:p>
            <a:endParaRPr lang="en-US" dirty="0"/>
          </a:p>
          <a:p>
            <a:r>
              <a:rPr lang="en-US" dirty="0"/>
              <a:t>Holistic optimization across functions composed in different languages</a:t>
            </a:r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89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33"/>
    </mc:Choice>
    <mc:Fallback xmlns="">
      <p:transition spd="slow" advTm="81733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19"/>
    </mc:Choice>
    <mc:Fallback xmlns="">
      <p:transition spd="slow" advTm="29219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5D4B0-58A7-0543-9801-33F76E27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Handling skew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2991A-9CC2-564C-B752-9789EE46F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Goal: minimize job completion time</a:t>
            </a:r>
          </a:p>
          <a:p>
            <a:r>
              <a:rPr lang="en-US" dirty="0"/>
              <a:t>Available hardware</a:t>
            </a:r>
          </a:p>
          <a:p>
            <a:r>
              <a:rPr lang="en-US" dirty="0"/>
              <a:t>Algorithm’s degree of parallelism (</a:t>
            </a:r>
            <a:r>
              <a:rPr lang="en-US" dirty="0" err="1"/>
              <a:t>DoP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Need to be able to parallelize the execution</a:t>
            </a:r>
          </a:p>
          <a:p>
            <a:pPr lvl="1"/>
            <a:r>
              <a:rPr lang="en-US" dirty="0"/>
              <a:t>MapReduce &amp; Dataflow models promote high </a:t>
            </a:r>
            <a:r>
              <a:rPr lang="en-US" dirty="0" err="1"/>
              <a:t>DoP</a:t>
            </a:r>
            <a:r>
              <a:rPr lang="en-US" dirty="0"/>
              <a:t> (with assumptions)</a:t>
            </a:r>
          </a:p>
          <a:p>
            <a:r>
              <a:rPr lang="en-US" dirty="0"/>
              <a:t>Robustness to </a:t>
            </a:r>
            <a:r>
              <a:rPr lang="en-US" dirty="0">
                <a:solidFill>
                  <a:srgbClr val="FF0000"/>
                </a:solidFill>
              </a:rPr>
              <a:t>skewed data</a:t>
            </a:r>
          </a:p>
          <a:p>
            <a:pPr lvl="1"/>
            <a:r>
              <a:rPr lang="en-US" dirty="0"/>
              <a:t>Skewness on </a:t>
            </a:r>
            <a:r>
              <a:rPr lang="en-US" b="1" dirty="0"/>
              <a:t>reduction key</a:t>
            </a:r>
            <a:r>
              <a:rPr lang="en-US" dirty="0"/>
              <a:t> affects performance</a:t>
            </a:r>
          </a:p>
          <a:p>
            <a:pPr lvl="1"/>
            <a:r>
              <a:rPr lang="en-US" dirty="0"/>
              <a:t>Highly skewed data </a:t>
            </a:r>
            <a:r>
              <a:rPr lang="en-US" dirty="0">
                <a:sym typeface="Wingdings" pitchFamily="2" charset="2"/>
              </a:rPr>
              <a:t> many keys end up at the same node</a:t>
            </a:r>
          </a:p>
          <a:p>
            <a:pPr lvl="1"/>
            <a:r>
              <a:rPr lang="en-US" dirty="0">
                <a:sym typeface="Wingdings" pitchFamily="2" charset="2"/>
              </a:rPr>
              <a:t>Overloaded nodes become the bottleneck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44B87-7A46-D540-8BCB-A335E20D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95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657"/>
    </mc:Choice>
    <mc:Fallback xmlns="">
      <p:transition spd="slow" advTm="167657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A01B-2B70-0341-BCEA-CC9A8640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skew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7D57-2541-684D-8FFF-92524F5E1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partitioning: hash-based</a:t>
            </a:r>
          </a:p>
          <a:p>
            <a:pPr lvl="1"/>
            <a:r>
              <a:rPr lang="en-US" sz="2800" dirty="0"/>
              <a:t>Uniform distribution of reduction keys </a:t>
            </a:r>
            <a:r>
              <a:rPr lang="en-US" sz="2800" dirty="0">
                <a:sym typeface="Wingdings" pitchFamily="2" charset="2"/>
              </a:rPr>
              <a:t> uniform load</a:t>
            </a:r>
            <a:r>
              <a:rPr lang="en-US" sz="2800" dirty="0"/>
              <a:t> at the reducers</a:t>
            </a:r>
            <a:endParaRPr lang="en-US" dirty="0"/>
          </a:p>
          <a:p>
            <a:r>
              <a:rPr lang="en-US" dirty="0"/>
              <a:t>Real data typically follows </a:t>
            </a:r>
            <a:r>
              <a:rPr lang="en-US" b="1" dirty="0"/>
              <a:t>skewed</a:t>
            </a:r>
            <a:r>
              <a:rPr lang="en-US" dirty="0"/>
              <a:t> distribution</a:t>
            </a:r>
          </a:p>
          <a:p>
            <a:pPr lvl="1"/>
            <a:r>
              <a:rPr lang="en-US" sz="2800" dirty="0"/>
              <a:t>Word “the” occurs far more frequently compared to word “arachnophobia” in a 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DC75-E80D-9B4B-BD5D-ECA591FA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81D672-27D2-D346-934F-9B9099884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3" y="4338836"/>
            <a:ext cx="3605862" cy="2519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18F107-9F89-6C40-BD32-046B823D1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4764942"/>
            <a:ext cx="2629272" cy="1976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3A9B71-71CD-124D-9320-0C31B86EA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782" y="4800739"/>
            <a:ext cx="2393037" cy="159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21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35"/>
    </mc:Choice>
    <mc:Fallback xmlns="">
      <p:transition spd="slow" advTm="166035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A01B-2B70-0341-BCEA-CC9A86405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skew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F7D57-2541-684D-8FFF-92524F5E1C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Typical partitioning: hash-based</a:t>
            </a:r>
          </a:p>
          <a:p>
            <a:pPr lvl="1"/>
            <a:r>
              <a:rPr lang="en-US" sz="2800" dirty="0"/>
              <a:t>Uniform distribution of reduction keys </a:t>
            </a:r>
            <a:r>
              <a:rPr lang="en-US" sz="2800" dirty="0">
                <a:sym typeface="Wingdings" pitchFamily="2" charset="2"/>
              </a:rPr>
              <a:t> uniform load</a:t>
            </a:r>
            <a:r>
              <a:rPr lang="en-US" sz="2800" dirty="0"/>
              <a:t> at the reducers</a:t>
            </a:r>
            <a:endParaRPr lang="en-US" dirty="0"/>
          </a:p>
          <a:p>
            <a:r>
              <a:rPr lang="en-US" dirty="0"/>
              <a:t>Real data typically follows </a:t>
            </a:r>
            <a:r>
              <a:rPr lang="en-US" b="1" dirty="0"/>
              <a:t>skewed</a:t>
            </a:r>
            <a:r>
              <a:rPr lang="en-US" dirty="0"/>
              <a:t> distribution</a:t>
            </a:r>
          </a:p>
          <a:p>
            <a:pPr lvl="1"/>
            <a:r>
              <a:rPr lang="en-US" sz="2800" dirty="0"/>
              <a:t>Word “the” occurs far more frequently compared to word “arachnophobia” in a book</a:t>
            </a:r>
          </a:p>
          <a:p>
            <a:pPr lvl="1"/>
            <a:r>
              <a:rPr lang="en-US" sz="2800" dirty="0"/>
              <a:t>Number of customers of each company, size of cities, in-links of websites, Facebook likes, …</a:t>
            </a:r>
          </a:p>
          <a:p>
            <a:r>
              <a:rPr lang="en-US" dirty="0"/>
              <a:t>Implications for efficient 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DC75-E80D-9B4B-BD5D-ECA591FAE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EDDA58-49BE-E446-9BD7-06898593DFD5}"/>
              </a:ext>
            </a:extLst>
          </p:cNvPr>
          <p:cNvSpPr/>
          <p:nvPr/>
        </p:nvSpPr>
        <p:spPr>
          <a:xfrm>
            <a:off x="0" y="5876123"/>
            <a:ext cx="9144000" cy="95479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2800" dirty="0"/>
              <a:t>Skew problem underlying both Spark and MapReduce</a:t>
            </a:r>
          </a:p>
        </p:txBody>
      </p:sp>
    </p:spTree>
    <p:extLst>
      <p:ext uri="{BB962C8B-B14F-4D97-AF65-F5344CB8AC3E}">
        <p14:creationId xmlns:p14="http://schemas.microsoft.com/office/powerpoint/2010/main" val="84502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035"/>
    </mc:Choice>
    <mc:Fallback xmlns="">
      <p:transition spd="slow" advTm="1660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24A1-4DCF-CD49-825A-7AC7D40F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Warm-up: word-count in MR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BE6EC-5354-F948-9DA6-B7575ACEF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281241-FAA8-EF4A-95DC-89966EDF87C0}"/>
              </a:ext>
            </a:extLst>
          </p:cNvPr>
          <p:cNvSpPr/>
          <p:nvPr/>
        </p:nvSpPr>
        <p:spPr>
          <a:xfrm>
            <a:off x="107504" y="2420888"/>
            <a:ext cx="572530" cy="24702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Input data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75F12-A621-9F43-BD04-D861846BBFF3}"/>
              </a:ext>
            </a:extLst>
          </p:cNvPr>
          <p:cNvSpPr/>
          <p:nvPr/>
        </p:nvSpPr>
        <p:spPr>
          <a:xfrm>
            <a:off x="971600" y="249289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123510-710C-4342-80B4-18DD04FB4424}"/>
              </a:ext>
            </a:extLst>
          </p:cNvPr>
          <p:cNvSpPr/>
          <p:nvPr/>
        </p:nvSpPr>
        <p:spPr>
          <a:xfrm>
            <a:off x="971600" y="417105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12EC355-610A-374C-9567-41D19F8BEBD0}"/>
              </a:ext>
            </a:extLst>
          </p:cNvPr>
          <p:cNvSpPr/>
          <p:nvPr/>
        </p:nvSpPr>
        <p:spPr>
          <a:xfrm>
            <a:off x="1763688" y="2536308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BA24EC6-FB51-694C-82C7-071B2C91B69A}"/>
              </a:ext>
            </a:extLst>
          </p:cNvPr>
          <p:cNvSpPr/>
          <p:nvPr/>
        </p:nvSpPr>
        <p:spPr>
          <a:xfrm>
            <a:off x="1763688" y="4213800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BF10CD-CBAB-2242-A394-C0988336405F}"/>
              </a:ext>
            </a:extLst>
          </p:cNvPr>
          <p:cNvSpPr/>
          <p:nvPr/>
        </p:nvSpPr>
        <p:spPr>
          <a:xfrm>
            <a:off x="6228185" y="2336258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DE49717-983F-CC43-A0D0-000CDC9DBEF7}"/>
              </a:ext>
            </a:extLst>
          </p:cNvPr>
          <p:cNvSpPr/>
          <p:nvPr/>
        </p:nvSpPr>
        <p:spPr>
          <a:xfrm>
            <a:off x="6228184" y="4341176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579207-A940-4A4B-BFA5-4C94B4588B6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V="1">
            <a:off x="680034" y="2852936"/>
            <a:ext cx="291566" cy="803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1186E3B-D12C-8046-97B2-2A09A2B900CD}"/>
              </a:ext>
            </a:extLst>
          </p:cNvPr>
          <p:cNvCxnSpPr>
            <a:stCxn id="8" idx="3"/>
            <a:endCxn id="11" idx="1"/>
          </p:cNvCxnSpPr>
          <p:nvPr/>
        </p:nvCxnSpPr>
        <p:spPr>
          <a:xfrm>
            <a:off x="680034" y="3656012"/>
            <a:ext cx="291566" cy="875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F6F53F-8E5B-0945-8BCE-8DCF65FA3A72}"/>
              </a:ext>
            </a:extLst>
          </p:cNvPr>
          <p:cNvCxnSpPr>
            <a:stCxn id="9" idx="3"/>
            <a:endCxn id="12" idx="2"/>
          </p:cNvCxnSpPr>
          <p:nvPr/>
        </p:nvCxnSpPr>
        <p:spPr>
          <a:xfrm>
            <a:off x="1476073" y="2852936"/>
            <a:ext cx="287615" cy="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F89A0A6-A075-B743-BAB4-FF7A38A5B810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>
            <a:off x="1476073" y="4531096"/>
            <a:ext cx="2876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5FE6A91-34CF-7247-9575-13B09220D22B}"/>
              </a:ext>
            </a:extLst>
          </p:cNvPr>
          <p:cNvSpPr/>
          <p:nvPr/>
        </p:nvSpPr>
        <p:spPr>
          <a:xfrm>
            <a:off x="3029720" y="2024327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 </a:t>
            </a:r>
            <a:r>
              <a:rPr lang="en-US" sz="1400" dirty="0" err="1"/>
              <a:t>arac</a:t>
            </a:r>
            <a:r>
              <a:rPr lang="en-US" sz="1400" dirty="0"/>
              <a:t>…,1&gt;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1196E30-6FAF-EE4D-A6B8-A4E177AB141F}"/>
              </a:ext>
            </a:extLst>
          </p:cNvPr>
          <p:cNvSpPr/>
          <p:nvPr/>
        </p:nvSpPr>
        <p:spPr>
          <a:xfrm>
            <a:off x="3029720" y="2520444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&lt;the,1&gt;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209150-D70C-8344-A321-67CF1E15B303}"/>
              </a:ext>
            </a:extLst>
          </p:cNvPr>
          <p:cNvSpPr/>
          <p:nvPr/>
        </p:nvSpPr>
        <p:spPr>
          <a:xfrm>
            <a:off x="3029720" y="3016561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&lt;Imag..,1&gt;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E9667-4AB4-F74A-A190-83A7D62728D7}"/>
              </a:ext>
            </a:extLst>
          </p:cNvPr>
          <p:cNvSpPr/>
          <p:nvPr/>
        </p:nvSpPr>
        <p:spPr>
          <a:xfrm>
            <a:off x="2987824" y="4585200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&lt;the,1&gt;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3490DF-BDEF-6243-A327-00F50E4F3995}"/>
              </a:ext>
            </a:extLst>
          </p:cNvPr>
          <p:cNvSpPr/>
          <p:nvPr/>
        </p:nvSpPr>
        <p:spPr>
          <a:xfrm>
            <a:off x="2987824" y="5081317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&lt;take,1&gt;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E52F5D-E05C-5646-AC77-3E7BC7F0A61B}"/>
              </a:ext>
            </a:extLst>
          </p:cNvPr>
          <p:cNvSpPr/>
          <p:nvPr/>
        </p:nvSpPr>
        <p:spPr>
          <a:xfrm>
            <a:off x="2987824" y="4089083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&lt;get,1&gt;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6504D54-783B-2840-BFC1-115AAF3E4436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584351" y="2232412"/>
            <a:ext cx="445369" cy="621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8FC20A7-1B46-5045-A9F7-585C43BE1A76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2584351" y="2728529"/>
            <a:ext cx="445369" cy="12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FCDCDB1-A46B-A54B-A63C-818A1B7C655C}"/>
              </a:ext>
            </a:extLst>
          </p:cNvPr>
          <p:cNvCxnSpPr>
            <a:cxnSpLocks/>
            <a:stCxn id="12" idx="6"/>
          </p:cNvCxnSpPr>
          <p:nvPr/>
        </p:nvCxnSpPr>
        <p:spPr>
          <a:xfrm>
            <a:off x="2584351" y="2853604"/>
            <a:ext cx="445369" cy="3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1AC8C1-20F0-9743-ABE8-5ECA46021AED}"/>
              </a:ext>
            </a:extLst>
          </p:cNvPr>
          <p:cNvCxnSpPr>
            <a:stCxn id="14" idx="6"/>
            <a:endCxn id="45" idx="1"/>
          </p:cNvCxnSpPr>
          <p:nvPr/>
        </p:nvCxnSpPr>
        <p:spPr>
          <a:xfrm flipV="1">
            <a:off x="2584351" y="4297168"/>
            <a:ext cx="403473" cy="233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DACCD9F-53FB-C64D-983C-4ABF0E2F64A9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2584351" y="4531096"/>
            <a:ext cx="403473" cy="262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427819A-3054-9346-A949-0192ACA8152B}"/>
              </a:ext>
            </a:extLst>
          </p:cNvPr>
          <p:cNvCxnSpPr>
            <a:cxnSpLocks/>
            <a:stCxn id="14" idx="6"/>
          </p:cNvCxnSpPr>
          <p:nvPr/>
        </p:nvCxnSpPr>
        <p:spPr>
          <a:xfrm>
            <a:off x="2584351" y="4531096"/>
            <a:ext cx="403473" cy="75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E3F8646-A86D-9640-9C72-4BFBC7AAA85F}"/>
              </a:ext>
            </a:extLst>
          </p:cNvPr>
          <p:cNvCxnSpPr>
            <a:endCxn id="22" idx="2"/>
          </p:cNvCxnSpPr>
          <p:nvPr/>
        </p:nvCxnSpPr>
        <p:spPr>
          <a:xfrm flipV="1">
            <a:off x="5715296" y="4658472"/>
            <a:ext cx="512888" cy="13481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F61E405-BD86-F34B-9FE7-4E14E212B0EA}"/>
              </a:ext>
            </a:extLst>
          </p:cNvPr>
          <p:cNvCxnSpPr>
            <a:endCxn id="22" idx="2"/>
          </p:cNvCxnSpPr>
          <p:nvPr/>
        </p:nvCxnSpPr>
        <p:spPr>
          <a:xfrm>
            <a:off x="5715296" y="4301183"/>
            <a:ext cx="512888" cy="35728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0E73C1A-ACC8-B44A-8E51-1521FEF22F41}"/>
              </a:ext>
            </a:extLst>
          </p:cNvPr>
          <p:cNvCxnSpPr>
            <a:endCxn id="22" idx="2"/>
          </p:cNvCxnSpPr>
          <p:nvPr/>
        </p:nvCxnSpPr>
        <p:spPr>
          <a:xfrm flipV="1">
            <a:off x="5715296" y="4658472"/>
            <a:ext cx="512888" cy="63485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01C4084-A077-3748-A062-313168D58D92}"/>
              </a:ext>
            </a:extLst>
          </p:cNvPr>
          <p:cNvCxnSpPr>
            <a:endCxn id="21" idx="2"/>
          </p:cNvCxnSpPr>
          <p:nvPr/>
        </p:nvCxnSpPr>
        <p:spPr>
          <a:xfrm>
            <a:off x="5717332" y="2232412"/>
            <a:ext cx="510853" cy="4211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D8DBC37-8B69-334E-8CB8-C2EEBD256C87}"/>
              </a:ext>
            </a:extLst>
          </p:cNvPr>
          <p:cNvSpPr txBox="1"/>
          <p:nvPr/>
        </p:nvSpPr>
        <p:spPr>
          <a:xfrm>
            <a:off x="3409720" y="351267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0B764A-EE65-2C46-BBDD-459B00864ECE}"/>
              </a:ext>
            </a:extLst>
          </p:cNvPr>
          <p:cNvSpPr txBox="1"/>
          <p:nvPr/>
        </p:nvSpPr>
        <p:spPr>
          <a:xfrm>
            <a:off x="3409720" y="549748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86DCFD2-7F8C-CA47-ABB5-F5A67B4338B7}"/>
              </a:ext>
            </a:extLst>
          </p:cNvPr>
          <p:cNvSpPr/>
          <p:nvPr/>
        </p:nvSpPr>
        <p:spPr>
          <a:xfrm>
            <a:off x="4646044" y="2024327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Imag</a:t>
            </a:r>
            <a:r>
              <a:rPr lang="en-US" sz="1400" dirty="0"/>
              <a:t>..,{1}&gt;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0025ED7-CF20-324E-9B63-72ACACC5FBE2}"/>
              </a:ext>
            </a:extLst>
          </p:cNvPr>
          <p:cNvSpPr/>
          <p:nvPr/>
        </p:nvSpPr>
        <p:spPr>
          <a:xfrm>
            <a:off x="4646044" y="2520444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&lt;the,</a:t>
            </a:r>
            <a:br>
              <a:rPr lang="en-US" sz="1400" dirty="0"/>
            </a:br>
            <a:r>
              <a:rPr lang="en-US" sz="1400" dirty="0"/>
              <a:t>{1,1,..}&gt;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378759-8F10-474E-8FD7-C37EF56589A3}"/>
              </a:ext>
            </a:extLst>
          </p:cNvPr>
          <p:cNvSpPr/>
          <p:nvPr/>
        </p:nvSpPr>
        <p:spPr>
          <a:xfrm>
            <a:off x="4644008" y="4093098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&lt;get,{1,..}&gt;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3E0683-4315-BB49-9F2D-06FDE6224F96}"/>
              </a:ext>
            </a:extLst>
          </p:cNvPr>
          <p:cNvSpPr/>
          <p:nvPr/>
        </p:nvSpPr>
        <p:spPr>
          <a:xfrm>
            <a:off x="4644008" y="5085243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&lt;take,{1}&gt;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6048A-3F30-C147-9FAB-62D60F6A9268}"/>
              </a:ext>
            </a:extLst>
          </p:cNvPr>
          <p:cNvSpPr/>
          <p:nvPr/>
        </p:nvSpPr>
        <p:spPr>
          <a:xfrm>
            <a:off x="4644008" y="4585200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arac</a:t>
            </a:r>
            <a:r>
              <a:rPr lang="en-US" sz="1400" dirty="0"/>
              <a:t>..,{1}&gt;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F354BFC-4574-C045-AB42-D7637E82380D}"/>
              </a:ext>
            </a:extLst>
          </p:cNvPr>
          <p:cNvCxnSpPr>
            <a:endCxn id="21" idx="2"/>
          </p:cNvCxnSpPr>
          <p:nvPr/>
        </p:nvCxnSpPr>
        <p:spPr>
          <a:xfrm flipV="1">
            <a:off x="5717332" y="2653554"/>
            <a:ext cx="510853" cy="749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571A2E9-B4A9-1844-B514-1CD5D6C86A68}"/>
              </a:ext>
            </a:extLst>
          </p:cNvPr>
          <p:cNvSpPr txBox="1"/>
          <p:nvPr/>
        </p:nvSpPr>
        <p:spPr>
          <a:xfrm>
            <a:off x="4930484" y="351267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3945954-4AAE-7848-84D1-DC812D47A19E}"/>
              </a:ext>
            </a:extLst>
          </p:cNvPr>
          <p:cNvSpPr txBox="1"/>
          <p:nvPr/>
        </p:nvSpPr>
        <p:spPr>
          <a:xfrm>
            <a:off x="4930484" y="549748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EA0C135-90EA-5E49-AE00-74A0B50C1F35}"/>
              </a:ext>
            </a:extLst>
          </p:cNvPr>
          <p:cNvSpPr/>
          <p:nvPr/>
        </p:nvSpPr>
        <p:spPr>
          <a:xfrm>
            <a:off x="7749184" y="2060848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Imagi</a:t>
            </a:r>
            <a:r>
              <a:rPr lang="mr-IN" sz="1400" dirty="0"/>
              <a:t>…</a:t>
            </a:r>
            <a:r>
              <a:rPr lang="en-US" sz="1400" dirty="0"/>
              <a:t>,1&gt;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6FA71C-0C9F-6947-9D7A-8D30A08CE69C}"/>
              </a:ext>
            </a:extLst>
          </p:cNvPr>
          <p:cNvSpPr/>
          <p:nvPr/>
        </p:nvSpPr>
        <p:spPr>
          <a:xfrm>
            <a:off x="7749184" y="2556965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&lt;the,</a:t>
            </a:r>
            <a:br>
              <a:rPr lang="en-US" sz="1400" dirty="0"/>
            </a:br>
            <a:r>
              <a:rPr lang="en-US" sz="1400" dirty="0"/>
              <a:t>9423343&gt;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17B4D34-C106-2648-AEAF-D7DF1F056455}"/>
              </a:ext>
            </a:extLst>
          </p:cNvPr>
          <p:cNvSpPr/>
          <p:nvPr/>
        </p:nvSpPr>
        <p:spPr>
          <a:xfrm>
            <a:off x="7747148" y="4129619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&lt;get,12&gt;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4F907CE-3465-E241-A801-4D6545B57AFA}"/>
              </a:ext>
            </a:extLst>
          </p:cNvPr>
          <p:cNvSpPr/>
          <p:nvPr/>
        </p:nvSpPr>
        <p:spPr>
          <a:xfrm>
            <a:off x="7747148" y="5121764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&lt;take,27&gt;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95F44E-471E-584B-851E-E2CEEE090F15}"/>
              </a:ext>
            </a:extLst>
          </p:cNvPr>
          <p:cNvSpPr/>
          <p:nvPr/>
        </p:nvSpPr>
        <p:spPr>
          <a:xfrm>
            <a:off x="7747148" y="4621721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&lt;arac..,1&gt;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1CE0C6C-1BAA-0245-AC15-7EC4B4C5E473}"/>
              </a:ext>
            </a:extLst>
          </p:cNvPr>
          <p:cNvSpPr txBox="1"/>
          <p:nvPr/>
        </p:nvSpPr>
        <p:spPr>
          <a:xfrm>
            <a:off x="8033624" y="354919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9D5F3F-EA49-2E40-8791-048567710ABD}"/>
              </a:ext>
            </a:extLst>
          </p:cNvPr>
          <p:cNvSpPr txBox="1"/>
          <p:nvPr/>
        </p:nvSpPr>
        <p:spPr>
          <a:xfrm>
            <a:off x="8033624" y="553400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18CA2F-453F-FF4E-ACE3-5F7A15EC28ED}"/>
              </a:ext>
            </a:extLst>
          </p:cNvPr>
          <p:cNvSpPr/>
          <p:nvPr/>
        </p:nvSpPr>
        <p:spPr>
          <a:xfrm>
            <a:off x="837498" y="1844824"/>
            <a:ext cx="820663" cy="368918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7074167-AA84-1F42-A46E-FC45386CF57D}"/>
              </a:ext>
            </a:extLst>
          </p:cNvPr>
          <p:cNvSpPr txBox="1"/>
          <p:nvPr/>
        </p:nvSpPr>
        <p:spPr>
          <a:xfrm>
            <a:off x="899592" y="1851211"/>
            <a:ext cx="6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7FDBD9C-E0B4-3E47-AA9C-52F3DBCAEFFD}"/>
              </a:ext>
            </a:extLst>
          </p:cNvPr>
          <p:cNvSpPr/>
          <p:nvPr/>
        </p:nvSpPr>
        <p:spPr>
          <a:xfrm>
            <a:off x="7645703" y="1647504"/>
            <a:ext cx="1309953" cy="430177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87B0F4-7696-CD45-AFCF-13620F4F384D}"/>
              </a:ext>
            </a:extLst>
          </p:cNvPr>
          <p:cNvSpPr txBox="1"/>
          <p:nvPr/>
        </p:nvSpPr>
        <p:spPr>
          <a:xfrm>
            <a:off x="7952795" y="1653891"/>
            <a:ext cx="6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E406F25-0D5C-B14E-9617-939E705BD131}"/>
              </a:ext>
            </a:extLst>
          </p:cNvPr>
          <p:cNvSpPr txBox="1"/>
          <p:nvPr/>
        </p:nvSpPr>
        <p:spPr>
          <a:xfrm>
            <a:off x="1797650" y="1399712"/>
            <a:ext cx="930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Map 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160125-D8CF-D944-808A-F7D2A8AD2A5C}"/>
              </a:ext>
            </a:extLst>
          </p:cNvPr>
          <p:cNvSpPr txBox="1"/>
          <p:nvPr/>
        </p:nvSpPr>
        <p:spPr>
          <a:xfrm>
            <a:off x="3579744" y="938047"/>
            <a:ext cx="187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 phase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DC54080-6F1D-214F-AD34-B813E46175A9}"/>
              </a:ext>
            </a:extLst>
          </p:cNvPr>
          <p:cNvSpPr txBox="1"/>
          <p:nvPr/>
        </p:nvSpPr>
        <p:spPr>
          <a:xfrm>
            <a:off x="2987824" y="1535610"/>
            <a:ext cx="2712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	Send	Merge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4BE5A22-5096-D94E-94CC-D01A5766E6AB}"/>
              </a:ext>
            </a:extLst>
          </p:cNvPr>
          <p:cNvSpPr txBox="1"/>
          <p:nvPr/>
        </p:nvSpPr>
        <p:spPr>
          <a:xfrm>
            <a:off x="6220069" y="1408537"/>
            <a:ext cx="110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Reduce</a:t>
            </a:r>
          </a:p>
          <a:p>
            <a:pPr algn="ctr"/>
            <a:r>
              <a:rPr lang="en-US" dirty="0"/>
              <a:t>phase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2CDB2BE-89B8-824E-9208-BA86D3320907}"/>
              </a:ext>
            </a:extLst>
          </p:cNvPr>
          <p:cNvCxnSpPr>
            <a:stCxn id="21" idx="6"/>
          </p:cNvCxnSpPr>
          <p:nvPr/>
        </p:nvCxnSpPr>
        <p:spPr>
          <a:xfrm flipV="1">
            <a:off x="7405664" y="2268933"/>
            <a:ext cx="343520" cy="38462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80FE0D1-85F8-B843-BFE3-E05419039493}"/>
              </a:ext>
            </a:extLst>
          </p:cNvPr>
          <p:cNvCxnSpPr>
            <a:stCxn id="21" idx="6"/>
          </p:cNvCxnSpPr>
          <p:nvPr/>
        </p:nvCxnSpPr>
        <p:spPr>
          <a:xfrm>
            <a:off x="7405664" y="2653554"/>
            <a:ext cx="343520" cy="1114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00B9E8A-7AF3-5443-84D2-37427E1439C0}"/>
              </a:ext>
            </a:extLst>
          </p:cNvPr>
          <p:cNvCxnSpPr>
            <a:stCxn id="22" idx="6"/>
          </p:cNvCxnSpPr>
          <p:nvPr/>
        </p:nvCxnSpPr>
        <p:spPr>
          <a:xfrm flipV="1">
            <a:off x="7405663" y="4337704"/>
            <a:ext cx="341485" cy="32076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9A14C36-182F-4A4E-B2F4-241ED04311D1}"/>
              </a:ext>
            </a:extLst>
          </p:cNvPr>
          <p:cNvCxnSpPr>
            <a:stCxn id="22" idx="6"/>
          </p:cNvCxnSpPr>
          <p:nvPr/>
        </p:nvCxnSpPr>
        <p:spPr>
          <a:xfrm>
            <a:off x="7405663" y="4658472"/>
            <a:ext cx="341485" cy="17133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5680CF3-E648-954C-9119-DDDBFE94A26C}"/>
              </a:ext>
            </a:extLst>
          </p:cNvPr>
          <p:cNvCxnSpPr>
            <a:stCxn id="22" idx="6"/>
          </p:cNvCxnSpPr>
          <p:nvPr/>
        </p:nvCxnSpPr>
        <p:spPr>
          <a:xfrm>
            <a:off x="7405663" y="4658472"/>
            <a:ext cx="341485" cy="6713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14BCE4A-671F-2349-B7CD-5B7B783BC9E5}"/>
              </a:ext>
            </a:extLst>
          </p:cNvPr>
          <p:cNvSpPr/>
          <p:nvPr/>
        </p:nvSpPr>
        <p:spPr>
          <a:xfrm>
            <a:off x="2733097" y="969286"/>
            <a:ext cx="3168885" cy="497999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323E06F-3152-FD4A-8ADB-95D35C103051}"/>
              </a:ext>
            </a:extLst>
          </p:cNvPr>
          <p:cNvSpPr/>
          <p:nvPr/>
        </p:nvSpPr>
        <p:spPr>
          <a:xfrm>
            <a:off x="866709" y="6007196"/>
            <a:ext cx="3019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for each word in value</a:t>
            </a:r>
          </a:p>
          <a:p>
            <a:pPr lvl="1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emit pair &lt;word,+1&gt;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FF5610-E515-A548-A0A4-1D6E87A4EF99}"/>
              </a:ext>
            </a:extLst>
          </p:cNvPr>
          <p:cNvSpPr/>
          <p:nvPr/>
        </p:nvSpPr>
        <p:spPr>
          <a:xfrm>
            <a:off x="5110555" y="5980518"/>
            <a:ext cx="3881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for each value in list(values)</a:t>
            </a:r>
          </a:p>
          <a:p>
            <a:pPr lvl="1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count+=value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emit pair&lt;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word,count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sz="1600" dirty="0"/>
          </a:p>
        </p:txBody>
      </p: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14E4F227-1534-5149-8BFF-08C76966F1EC}"/>
              </a:ext>
            </a:extLst>
          </p:cNvPr>
          <p:cNvCxnSpPr>
            <a:cxnSpLocks/>
            <a:stCxn id="17" idx="3"/>
            <a:endCxn id="35" idx="1"/>
          </p:cNvCxnSpPr>
          <p:nvPr/>
        </p:nvCxnSpPr>
        <p:spPr>
          <a:xfrm>
            <a:off x="4098972" y="2728529"/>
            <a:ext cx="547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5A840D2D-6381-7A4B-AF8B-5544D728C41A}"/>
              </a:ext>
            </a:extLst>
          </p:cNvPr>
          <p:cNvCxnSpPr>
            <a:cxnSpLocks/>
            <a:stCxn id="19" idx="3"/>
            <a:endCxn id="35" idx="1"/>
          </p:cNvCxnSpPr>
          <p:nvPr/>
        </p:nvCxnSpPr>
        <p:spPr>
          <a:xfrm flipV="1">
            <a:off x="4057076" y="2728529"/>
            <a:ext cx="588968" cy="20647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72B577E6-C1F7-7F4C-82B7-04D20B3B0D62}"/>
              </a:ext>
            </a:extLst>
          </p:cNvPr>
          <p:cNvCxnSpPr>
            <a:cxnSpLocks/>
            <a:stCxn id="16" idx="3"/>
            <a:endCxn id="38" idx="1"/>
          </p:cNvCxnSpPr>
          <p:nvPr/>
        </p:nvCxnSpPr>
        <p:spPr>
          <a:xfrm>
            <a:off x="4098972" y="2232412"/>
            <a:ext cx="545036" cy="25608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DC49CAD7-0FA0-B74E-990C-BCA1DD6C93ED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 flipV="1">
            <a:off x="4098972" y="2232412"/>
            <a:ext cx="547072" cy="9922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AD211CE-B316-1040-B60F-1BAF668DC5C2}"/>
              </a:ext>
            </a:extLst>
          </p:cNvPr>
          <p:cNvCxnSpPr>
            <a:cxnSpLocks/>
            <a:stCxn id="21" idx="3"/>
            <a:endCxn id="36" idx="1"/>
          </p:cNvCxnSpPr>
          <p:nvPr/>
        </p:nvCxnSpPr>
        <p:spPr>
          <a:xfrm>
            <a:off x="4057076" y="4297168"/>
            <a:ext cx="586932" cy="40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C7457E0F-73DD-AD43-A6A7-35F372DC645B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>
            <a:off x="4057076" y="5289402"/>
            <a:ext cx="586932" cy="3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TextBox 192">
            <a:extLst>
              <a:ext uri="{FF2B5EF4-FFF2-40B4-BE49-F238E27FC236}">
                <a16:creationId xmlns:a16="http://schemas.microsoft.com/office/drawing/2014/main" id="{B853ADF2-37F1-0C46-9D70-CB32EAA6F5EB}"/>
              </a:ext>
            </a:extLst>
          </p:cNvPr>
          <p:cNvSpPr txBox="1"/>
          <p:nvPr/>
        </p:nvSpPr>
        <p:spPr>
          <a:xfrm>
            <a:off x="7502489" y="941397"/>
            <a:ext cx="1678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Final counts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5300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511"/>
    </mc:Choice>
    <mc:Fallback xmlns="">
      <p:transition spd="slow" advTm="6251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joins?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 condition: S.A = T.A</a:t>
            </a:r>
          </a:p>
          <a:p>
            <a:r>
              <a:rPr lang="en-US" dirty="0"/>
              <a:t>Standard implementation</a:t>
            </a:r>
          </a:p>
          <a:p>
            <a:pPr lvl="1"/>
            <a:r>
              <a:rPr lang="en-US" dirty="0"/>
              <a:t>Map(s) = (</a:t>
            </a:r>
            <a:r>
              <a:rPr lang="en-US" dirty="0" err="1"/>
              <a:t>s.A</a:t>
            </a:r>
            <a:r>
              <a:rPr lang="en-US" dirty="0"/>
              <a:t>, s);  Map(t) = (</a:t>
            </a:r>
            <a:r>
              <a:rPr lang="en-US" dirty="0" err="1"/>
              <a:t>t.A</a:t>
            </a:r>
            <a:r>
              <a:rPr lang="en-US" dirty="0"/>
              <a:t>, t)</a:t>
            </a:r>
          </a:p>
          <a:p>
            <a:pPr lvl="1"/>
            <a:r>
              <a:rPr lang="en-US" dirty="0"/>
              <a:t>Reduce combines S-tuples and T-tuples with the same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  </a:t>
            </a:r>
            <a:endParaRPr lang="el-GR" dirty="0"/>
          </a:p>
        </p:txBody>
      </p:sp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284984"/>
            <a:ext cx="7488832" cy="35432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2473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424"/>
    </mc:Choice>
    <mc:Fallback xmlns="">
      <p:transition spd="slow" advTm="9142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Standard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parallelism limited by the number of distinct A-values</a:t>
            </a:r>
          </a:p>
          <a:p>
            <a:endParaRPr lang="en-US" dirty="0"/>
          </a:p>
          <a:p>
            <a:r>
              <a:rPr lang="en-US" dirty="0"/>
              <a:t>Data skew</a:t>
            </a:r>
          </a:p>
          <a:p>
            <a:pPr lvl="1"/>
            <a:r>
              <a:rPr lang="en-US" sz="2800" dirty="0"/>
              <a:t>If one A-value dominates, the reducer processing that key will become bottleneck</a:t>
            </a:r>
          </a:p>
          <a:p>
            <a:endParaRPr lang="en-US" dirty="0"/>
          </a:p>
          <a:p>
            <a:r>
              <a:rPr lang="en-US" dirty="0"/>
              <a:t>Does not generalize to other joins</a:t>
            </a:r>
          </a:p>
          <a:p>
            <a:pPr lvl="1"/>
            <a:r>
              <a:rPr lang="en-US" dirty="0"/>
              <a:t>Theta</a:t>
            </a:r>
            <a:r>
              <a:rPr lang="el-GR" dirty="0"/>
              <a:t>-</a:t>
            </a:r>
            <a:r>
              <a:rPr lang="en-US" dirty="0"/>
              <a:t>joins: S.A &lt; T.A, |S.A-T.A|&lt;2, …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B6AA64-0A6E-8748-80B4-78D070E4CDEC}"/>
              </a:ext>
            </a:extLst>
          </p:cNvPr>
          <p:cNvSpPr/>
          <p:nvPr/>
        </p:nvSpPr>
        <p:spPr>
          <a:xfrm>
            <a:off x="20829" y="6054387"/>
            <a:ext cx="9108504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/>
              <a:t>Alper</a:t>
            </a:r>
            <a:r>
              <a:rPr lang="en-US" dirty="0"/>
              <a:t> </a:t>
            </a:r>
            <a:r>
              <a:rPr lang="en-US" dirty="0" err="1"/>
              <a:t>Okcan</a:t>
            </a:r>
            <a:r>
              <a:rPr lang="en-US" dirty="0"/>
              <a:t> </a:t>
            </a:r>
            <a:r>
              <a:rPr lang="en-US" dirty="0" err="1"/>
              <a:t>et.al</a:t>
            </a:r>
            <a:r>
              <a:rPr lang="en-US" dirty="0"/>
              <a:t>.: </a:t>
            </a:r>
            <a:r>
              <a:rPr lang="en-US" b="1" dirty="0"/>
              <a:t>Processing theta-joins using MapReduce</a:t>
            </a:r>
            <a:r>
              <a:rPr lang="en-US" dirty="0"/>
              <a:t>. SIGMOD Conference 2011. </a:t>
            </a:r>
          </a:p>
        </p:txBody>
      </p:sp>
    </p:spTree>
    <p:extLst>
      <p:ext uri="{BB962C8B-B14F-4D97-AF65-F5344CB8AC3E}">
        <p14:creationId xmlns:p14="http://schemas.microsoft.com/office/powerpoint/2010/main" val="133308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28"/>
    </mc:Choice>
    <mc:Fallback xmlns="">
      <p:transition spd="slow" advTm="75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Architectural choices of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pPr lvl="1"/>
            <a:r>
              <a:rPr lang="en-US" sz="2800" dirty="0"/>
              <a:t>Resilient distributed datasets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Resource management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1268760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6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86"/>
    </mc:Choice>
    <mc:Fallback xmlns="">
      <p:transition spd="slow" advTm="23486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Reducer-Centric Cost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Difference between join implementations starts with Map output</a:t>
            </a:r>
          </a:p>
          <a:p>
            <a:r>
              <a:rPr lang="en-US" dirty="0"/>
              <a:t>Processing time at reducer is approximately </a:t>
            </a:r>
            <a:r>
              <a:rPr lang="en-US" dirty="0">
                <a:solidFill>
                  <a:srgbClr val="FF0000"/>
                </a:solidFill>
              </a:rPr>
              <a:t>monotonic</a:t>
            </a:r>
            <a:r>
              <a:rPr lang="en-US" dirty="0"/>
              <a:t> in input and output size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60</a:t>
            </a:fld>
            <a:endParaRPr lang="el-GR"/>
          </a:p>
        </p:txBody>
      </p:sp>
      <p:pic>
        <p:nvPicPr>
          <p:cNvPr id="5" name="Picture 4" descr="Untitled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785" y="3642802"/>
            <a:ext cx="5908431" cy="26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99"/>
    </mc:Choice>
    <mc:Fallback xmlns="">
      <p:transition spd="slow" advTm="72999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D810CF-7721-467B-BBE4-84048C2DAA10}" type="slidenum">
              <a:rPr lang="el-GR" smtClean="0"/>
              <a:pPr>
                <a:defRPr/>
              </a:pPr>
              <a:t>61</a:t>
            </a:fld>
            <a:endParaRPr lang="el-GR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792162"/>
          </a:xfrm>
        </p:spPr>
        <p:txBody>
          <a:bodyPr/>
          <a:lstStyle/>
          <a:p>
            <a:r>
              <a:rPr lang="en-US" dirty="0"/>
              <a:t>Optimization Goal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8864" y="1219200"/>
            <a:ext cx="8229600" cy="4906963"/>
          </a:xfrm>
        </p:spPr>
        <p:txBody>
          <a:bodyPr/>
          <a:lstStyle/>
          <a:p>
            <a:r>
              <a:rPr lang="en-US" dirty="0"/>
              <a:t>Assume all reducers are similarly capable</a:t>
            </a:r>
          </a:p>
          <a:p>
            <a:r>
              <a:rPr lang="en-US" dirty="0"/>
              <a:t>Need to minimize: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Max-reducer-input </a:t>
            </a:r>
            <a:r>
              <a:rPr lang="en-US" dirty="0"/>
              <a:t>and/or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Max-reducer-output</a:t>
            </a:r>
          </a:p>
          <a:p>
            <a:r>
              <a:rPr lang="en-US" dirty="0"/>
              <a:t>Join problem classification</a:t>
            </a:r>
          </a:p>
          <a:p>
            <a:pPr lvl="1"/>
            <a:r>
              <a:rPr lang="en-US" dirty="0"/>
              <a:t>Input-size dominated: minimize max-reducer-input</a:t>
            </a:r>
          </a:p>
          <a:p>
            <a:pPr lvl="1"/>
            <a:r>
              <a:rPr lang="en-US" dirty="0"/>
              <a:t>Output-size dominated: minimize max-reducer-output</a:t>
            </a:r>
          </a:p>
          <a:p>
            <a:pPr lvl="1"/>
            <a:r>
              <a:rPr lang="en-US" dirty="0"/>
              <a:t>Input-output balanced: minimize combination of both</a:t>
            </a:r>
          </a:p>
        </p:txBody>
      </p:sp>
    </p:spTree>
    <p:extLst>
      <p:ext uri="{BB962C8B-B14F-4D97-AF65-F5344CB8AC3E}">
        <p14:creationId xmlns:p14="http://schemas.microsoft.com/office/powerpoint/2010/main" val="344452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230"/>
    </mc:Choice>
    <mc:Fallback xmlns="">
      <p:transition spd="slow" advTm="8923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Partitioning the 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Join-matrix M: M(</a:t>
            </a:r>
            <a:r>
              <a:rPr lang="en-US" dirty="0" err="1"/>
              <a:t>i,j</a:t>
            </a:r>
            <a:r>
              <a:rPr lang="en-US" dirty="0"/>
              <a:t>) = true, </a:t>
            </a:r>
            <a:r>
              <a:rPr lang="en-US" dirty="0" err="1"/>
              <a:t>iff</a:t>
            </a:r>
            <a:r>
              <a:rPr lang="en-US" dirty="0"/>
              <a:t>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) is in join result</a:t>
            </a:r>
          </a:p>
          <a:p>
            <a:r>
              <a:rPr lang="en-US" dirty="0"/>
              <a:t>Cover each true-valued cell by one reducer</a:t>
            </a:r>
          </a:p>
          <a:p>
            <a:r>
              <a:rPr lang="en-US" dirty="0"/>
              <a:t>Example: </a:t>
            </a:r>
            <a:r>
              <a:rPr lang="en-US" dirty="0" err="1"/>
              <a:t>equi</a:t>
            </a:r>
            <a:r>
              <a:rPr lang="en-US" dirty="0"/>
              <a:t>-join: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62</a:t>
            </a:fld>
            <a:endParaRPr lang="el-GR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792FAE-E489-8D41-AAD6-1D5F88E24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3624340"/>
              </p:ext>
            </p:extLst>
          </p:nvPr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kUpDiag">
                      <a:fgClr>
                        <a:schemeClr val="bg1">
                          <a:lumMod val="50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kUp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5261016-6BE1-9146-B6A9-F9416B123849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8D86C1-13E6-D84A-AB4C-AEE2341934E8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F3DF24-220A-ED4B-9C36-364E7FBC69B9}"/>
              </a:ext>
            </a:extLst>
          </p:cNvPr>
          <p:cNvSpPr txBox="1"/>
          <p:nvPr/>
        </p:nvSpPr>
        <p:spPr>
          <a:xfrm>
            <a:off x="1830099" y="3815463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M(2,1)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DFC9E-5BF6-894C-A1FE-187FAD40B40E}"/>
              </a:ext>
            </a:extLst>
          </p:cNvPr>
          <p:cNvSpPr txBox="1"/>
          <p:nvPr/>
        </p:nvSpPr>
        <p:spPr>
          <a:xfrm>
            <a:off x="1835696" y="5200408"/>
            <a:ext cx="1165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M(5,3)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580EC22-E0E2-8845-8B1B-36E56411E085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2995803" y="4077073"/>
            <a:ext cx="2656317" cy="2616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5651BB-5873-3741-B080-C08FA642866B}"/>
              </a:ext>
            </a:extLst>
          </p:cNvPr>
          <p:cNvCxnSpPr>
            <a:cxnSpLocks/>
          </p:cNvCxnSpPr>
          <p:nvPr/>
        </p:nvCxnSpPr>
        <p:spPr>
          <a:xfrm>
            <a:off x="3001400" y="5503787"/>
            <a:ext cx="3551800" cy="37348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585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37"/>
    </mc:Choice>
    <mc:Fallback xmlns="">
      <p:transition spd="slow" advTm="161437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Untitled4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22" r="-28522"/>
          <a:stretch>
            <a:fillRect/>
          </a:stretch>
        </p:blipFill>
        <p:spPr>
          <a:xfrm>
            <a:off x="-972616" y="1002100"/>
            <a:ext cx="11009504" cy="570826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63</a:t>
            </a:fld>
            <a:endParaRPr lang="el-GR"/>
          </a:p>
        </p:txBody>
      </p:sp>
      <p:sp>
        <p:nvSpPr>
          <p:cNvPr id="6" name="TextBox 5"/>
          <p:cNvSpPr txBox="1"/>
          <p:nvPr/>
        </p:nvSpPr>
        <p:spPr>
          <a:xfrm>
            <a:off x="1187624" y="476672"/>
            <a:ext cx="23915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Standard </a:t>
            </a:r>
            <a:r>
              <a:rPr lang="en-US" sz="1800" b="1" dirty="0" err="1">
                <a:solidFill>
                  <a:srgbClr val="FF0000"/>
                </a:solidFill>
              </a:rPr>
              <a:t>Equi</a:t>
            </a:r>
            <a:r>
              <a:rPr lang="en-US" sz="1800" b="1" dirty="0">
                <a:solidFill>
                  <a:srgbClr val="FF0000"/>
                </a:solidFill>
              </a:rPr>
              <a:t>-Join Alg.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8644" y="476672"/>
            <a:ext cx="23915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Random Assignment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29963" y="476672"/>
            <a:ext cx="23915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Balanced Algorithm</a:t>
            </a:r>
          </a:p>
        </p:txBody>
      </p:sp>
    </p:spTree>
    <p:extLst>
      <p:ext uri="{BB962C8B-B14F-4D97-AF65-F5344CB8AC3E}">
        <p14:creationId xmlns:p14="http://schemas.microsoft.com/office/powerpoint/2010/main" val="14154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56"/>
    </mc:Choice>
    <mc:Fallback xmlns="">
      <p:transition spd="slow" advTm="288856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Theta-Join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Join-matrix M: M(</a:t>
            </a:r>
            <a:r>
              <a:rPr lang="en-US" dirty="0" err="1"/>
              <a:t>i,j</a:t>
            </a:r>
            <a:r>
              <a:rPr lang="en-US" dirty="0"/>
              <a:t>) = true, </a:t>
            </a:r>
            <a:r>
              <a:rPr lang="en-US" dirty="0" err="1"/>
              <a:t>iff</a:t>
            </a:r>
            <a:r>
              <a:rPr lang="en-US" dirty="0"/>
              <a:t> (</a:t>
            </a:r>
            <a:r>
              <a:rPr lang="en-US" dirty="0" err="1"/>
              <a:t>s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t</a:t>
            </a:r>
            <a:r>
              <a:rPr lang="en-US" baseline="-25000" dirty="0" err="1"/>
              <a:t>j</a:t>
            </a:r>
            <a:r>
              <a:rPr lang="en-US" dirty="0"/>
              <a:t>) is in join result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64</a:t>
            </a:fld>
            <a:endParaRPr lang="el-GR"/>
          </a:p>
        </p:txBody>
      </p:sp>
      <p:pic>
        <p:nvPicPr>
          <p:cNvPr id="5" name="Picture 4" descr="Untitled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45" y="3470772"/>
            <a:ext cx="8591394" cy="335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90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951"/>
    </mc:Choice>
    <mc:Fallback xmlns="">
      <p:transition spd="slow" advTm="75951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C572-E5BA-7B42-AC68-5AFFBEB4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attempt: Cartesian product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4C13-38D6-9B48-9F8F-B0504F18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465026"/>
          </a:xfrm>
        </p:spPr>
        <p:txBody>
          <a:bodyPr/>
          <a:lstStyle/>
          <a:p>
            <a:r>
              <a:rPr lang="en-US" dirty="0"/>
              <a:t>Cartesian product: S.A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 T.A</a:t>
            </a:r>
          </a:p>
          <a:p>
            <a:r>
              <a:rPr lang="en-US" dirty="0"/>
              <a:t>Assume r=3 (3 reducers)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E41-ED86-1940-B275-9B7B8A4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65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3F8C7D-D9F2-1444-B872-42DA627C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0137163"/>
              </p:ext>
            </p:extLst>
          </p:nvPr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D346AC-714E-BF42-BD62-62C85113E8AE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E4F6A-DA6B-9146-B238-4C50DE4ED740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D69B6-D71E-4749-9632-8E1F95159FCD}"/>
              </a:ext>
            </a:extLst>
          </p:cNvPr>
          <p:cNvSpPr/>
          <p:nvPr/>
        </p:nvSpPr>
        <p:spPr>
          <a:xfrm>
            <a:off x="5967614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9B32C8-B692-8D46-8198-F0018CF2C05A}"/>
              </a:ext>
            </a:extLst>
          </p:cNvPr>
          <p:cNvSpPr/>
          <p:nvPr/>
        </p:nvSpPr>
        <p:spPr>
          <a:xfrm>
            <a:off x="7429589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397C85-A42B-1D4E-934B-03444C702BF2}"/>
              </a:ext>
            </a:extLst>
          </p:cNvPr>
          <p:cNvSpPr/>
          <p:nvPr/>
        </p:nvSpPr>
        <p:spPr>
          <a:xfrm>
            <a:off x="6701910" y="596267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89693F-FC0F-F14C-AAB7-7EA2952EE76E}"/>
              </a:ext>
            </a:extLst>
          </p:cNvPr>
          <p:cNvSpPr txBox="1"/>
          <p:nvPr/>
        </p:nvSpPr>
        <p:spPr>
          <a:xfrm>
            <a:off x="107504" y="2924944"/>
            <a:ext cx="42648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		   T</a:t>
            </a:r>
          </a:p>
          <a:p>
            <a:r>
              <a:rPr lang="en-US" sz="3200" dirty="0"/>
              <a:t>5</a:t>
            </a:r>
            <a:r>
              <a:rPr lang="en-US" sz="3200" dirty="0">
                <a:sym typeface="Wingdings" pitchFamily="2" charset="2"/>
              </a:rPr>
              <a:t>(1),(2) 	   5(1),(3)</a:t>
            </a:r>
          </a:p>
          <a:p>
            <a:r>
              <a:rPr lang="en-US" sz="3200" dirty="0">
                <a:sym typeface="Wingdings" pitchFamily="2" charset="2"/>
              </a:rPr>
              <a:t>7(1),(2)	   7(1),(3)</a:t>
            </a:r>
          </a:p>
          <a:p>
            <a:r>
              <a:rPr lang="en-US" sz="3200" dirty="0">
                <a:sym typeface="Wingdings" pitchFamily="2" charset="2"/>
              </a:rPr>
              <a:t>7(1),(2) 	   7(1),(3)</a:t>
            </a:r>
          </a:p>
          <a:p>
            <a:r>
              <a:rPr lang="en-US" sz="3200" dirty="0">
                <a:sym typeface="Wingdings" pitchFamily="2" charset="2"/>
              </a:rPr>
              <a:t>8(1),(2) 	   7(2),(3)</a:t>
            </a:r>
          </a:p>
          <a:p>
            <a:r>
              <a:rPr lang="en-US" sz="3200" dirty="0">
                <a:sym typeface="Wingdings" pitchFamily="2" charset="2"/>
              </a:rPr>
              <a:t>9(3) 	   8(2),(3)</a:t>
            </a:r>
          </a:p>
          <a:p>
            <a:r>
              <a:rPr lang="en-US" sz="3200" dirty="0">
                <a:sym typeface="Wingdings" pitchFamily="2" charset="2"/>
              </a:rPr>
              <a:t>9(3) 	   9(2),(3)</a:t>
            </a:r>
          </a:p>
          <a:p>
            <a:r>
              <a:rPr lang="en-US" sz="3200" dirty="0"/>
              <a:t>	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621A9-E8E7-5F4C-A46F-EA4BF9E0F785}"/>
              </a:ext>
            </a:extLst>
          </p:cNvPr>
          <p:cNvSpPr txBox="1"/>
          <p:nvPr/>
        </p:nvSpPr>
        <p:spPr>
          <a:xfrm>
            <a:off x="5205342" y="2006258"/>
            <a:ext cx="325602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Matrix-to-reducer </a:t>
            </a: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mapping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3250C89-2B3B-EB42-BCD6-95450529642E}"/>
              </a:ext>
            </a:extLst>
          </p:cNvPr>
          <p:cNvSpPr/>
          <p:nvPr/>
        </p:nvSpPr>
        <p:spPr>
          <a:xfrm>
            <a:off x="11398" y="5904656"/>
            <a:ext cx="9132602" cy="980728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3600" dirty="0"/>
              <a:t>Can apply any join algorithm at the reducers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8A0456-59BA-2B47-A947-92BDA61725CF}"/>
              </a:ext>
            </a:extLst>
          </p:cNvPr>
          <p:cNvSpPr txBox="1"/>
          <p:nvPr/>
        </p:nvSpPr>
        <p:spPr>
          <a:xfrm>
            <a:off x="1604036" y="2342920"/>
            <a:ext cx="127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85BD62-54BA-9149-A5A8-456A09D803DC}"/>
              </a:ext>
            </a:extLst>
          </p:cNvPr>
          <p:cNvCxnSpPr/>
          <p:nvPr/>
        </p:nvCxnSpPr>
        <p:spPr>
          <a:xfrm flipH="1">
            <a:off x="1331640" y="2836628"/>
            <a:ext cx="720080" cy="62510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C43494-8DFC-9B42-B5E3-AA24AC95A3AC}"/>
              </a:ext>
            </a:extLst>
          </p:cNvPr>
          <p:cNvCxnSpPr/>
          <p:nvPr/>
        </p:nvCxnSpPr>
        <p:spPr>
          <a:xfrm>
            <a:off x="2627784" y="2804585"/>
            <a:ext cx="676654" cy="657152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49170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574"/>
    </mc:Choice>
    <mc:Fallback xmlns="">
      <p:transition spd="slow" advTm="149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C572-E5BA-7B42-AC68-5AFFBEB4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first attempt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4C13-38D6-9B48-9F8F-B0504F18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3"/>
            <a:ext cx="8229600" cy="1952039"/>
          </a:xfrm>
        </p:spPr>
        <p:txBody>
          <a:bodyPr/>
          <a:lstStyle/>
          <a:p>
            <a:r>
              <a:rPr lang="en-US" dirty="0"/>
              <a:t>Correct &amp; complete results (why?)</a:t>
            </a:r>
          </a:p>
          <a:p>
            <a:r>
              <a:rPr lang="en-US" dirty="0"/>
              <a:t>Each result is produced exactly once</a:t>
            </a:r>
          </a:p>
          <a:p>
            <a:r>
              <a:rPr lang="en-US" dirty="0"/>
              <a:t>Uniform load</a:t>
            </a:r>
          </a:p>
          <a:p>
            <a:endParaRPr lang="en-US" dirty="0"/>
          </a:p>
          <a:p>
            <a:r>
              <a:rPr lang="en-US" dirty="0"/>
              <a:t>Need to map each S </a:t>
            </a:r>
            <a:br>
              <a:rPr lang="en-US" dirty="0"/>
            </a:br>
            <a:r>
              <a:rPr lang="en-US" dirty="0"/>
              <a:t>tuple to a row &amp; </a:t>
            </a:r>
            <a:br>
              <a:rPr lang="en-US" dirty="0"/>
            </a:br>
            <a:r>
              <a:rPr lang="en-US" dirty="0"/>
              <a:t>each T tuple to a </a:t>
            </a:r>
            <a:br>
              <a:rPr lang="en-US" dirty="0"/>
            </a:br>
            <a:r>
              <a:rPr lang="en-US" dirty="0"/>
              <a:t>column </a:t>
            </a:r>
            <a:r>
              <a:rPr lang="en-US" dirty="0">
                <a:sym typeface="Wingdings" pitchFamily="2" charset="2"/>
              </a:rPr>
              <a:t>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requires 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	pre-processing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E41-ED86-1940-B275-9B7B8A4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3F8C7D-D9F2-1444-B872-42DA627CA648}"/>
              </a:ext>
            </a:extLst>
          </p:cNvPr>
          <p:cNvGraphicFramePr>
            <a:graphicFrameLocks noGrp="1"/>
          </p:cNvGraphicFramePr>
          <p:nvPr/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D346AC-714E-BF42-BD62-62C85113E8AE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E4F6A-DA6B-9146-B238-4C50DE4ED740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D69B6-D71E-4749-9632-8E1F95159FCD}"/>
              </a:ext>
            </a:extLst>
          </p:cNvPr>
          <p:cNvSpPr/>
          <p:nvPr/>
        </p:nvSpPr>
        <p:spPr>
          <a:xfrm>
            <a:off x="5967614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9B32C8-B692-8D46-8198-F0018CF2C05A}"/>
              </a:ext>
            </a:extLst>
          </p:cNvPr>
          <p:cNvSpPr/>
          <p:nvPr/>
        </p:nvSpPr>
        <p:spPr>
          <a:xfrm>
            <a:off x="7429589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397C85-A42B-1D4E-934B-03444C702BF2}"/>
              </a:ext>
            </a:extLst>
          </p:cNvPr>
          <p:cNvSpPr/>
          <p:nvPr/>
        </p:nvSpPr>
        <p:spPr>
          <a:xfrm>
            <a:off x="6701910" y="596267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2BBC8E-B6B9-3E43-A104-821D712A1E16}"/>
              </a:ext>
            </a:extLst>
          </p:cNvPr>
          <p:cNvSpPr txBox="1"/>
          <p:nvPr/>
        </p:nvSpPr>
        <p:spPr>
          <a:xfrm>
            <a:off x="-49198" y="1651447"/>
            <a:ext cx="6607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  <a:sym typeface="Wingdings" pitchFamily="2" charset="2"/>
              </a:rPr>
              <a:t>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144FFE-13FA-1B4E-A700-42FB22423B6F}"/>
              </a:ext>
            </a:extLst>
          </p:cNvPr>
          <p:cNvSpPr/>
          <p:nvPr/>
        </p:nvSpPr>
        <p:spPr>
          <a:xfrm>
            <a:off x="-49198" y="4159843"/>
            <a:ext cx="679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sym typeface="Wingdings" pitchFamily="2" charset="2"/>
              </a:rPr>
              <a:t></a:t>
            </a:r>
          </a:p>
        </p:txBody>
      </p:sp>
    </p:spTree>
    <p:extLst>
      <p:ext uri="{BB962C8B-B14F-4D97-AF65-F5344CB8AC3E}">
        <p14:creationId xmlns:p14="http://schemas.microsoft.com/office/powerpoint/2010/main" val="365502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583"/>
    </mc:Choice>
    <mc:Fallback xmlns="">
      <p:transition spd="slow" advTm="123583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C572-E5BA-7B42-AC68-5AFFBEB4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1-Bucket-Theta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4C13-38D6-9B48-9F8F-B0504F18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3"/>
            <a:ext cx="8686800" cy="55967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Observation 1</a:t>
            </a:r>
          </a:p>
          <a:p>
            <a:r>
              <a:rPr lang="en-US" dirty="0"/>
              <a:t>Correctness/completeness of results unaffected if a row/column contains &lt;&gt;1  tuples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E41-ED86-1940-B275-9B7B8A4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67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3F8C7D-D9F2-1444-B872-42DA627CA648}"/>
              </a:ext>
            </a:extLst>
          </p:cNvPr>
          <p:cNvGraphicFramePr>
            <a:graphicFrameLocks noGrp="1"/>
          </p:cNvGraphicFramePr>
          <p:nvPr/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D346AC-714E-BF42-BD62-62C85113E8AE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E4F6A-DA6B-9146-B238-4C50DE4ED740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D69B6-D71E-4749-9632-8E1F95159FCD}"/>
              </a:ext>
            </a:extLst>
          </p:cNvPr>
          <p:cNvSpPr/>
          <p:nvPr/>
        </p:nvSpPr>
        <p:spPr>
          <a:xfrm>
            <a:off x="5967614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9B32C8-B692-8D46-8198-F0018CF2C05A}"/>
              </a:ext>
            </a:extLst>
          </p:cNvPr>
          <p:cNvSpPr/>
          <p:nvPr/>
        </p:nvSpPr>
        <p:spPr>
          <a:xfrm>
            <a:off x="7429589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397C85-A42B-1D4E-934B-03444C702BF2}"/>
              </a:ext>
            </a:extLst>
          </p:cNvPr>
          <p:cNvSpPr/>
          <p:nvPr/>
        </p:nvSpPr>
        <p:spPr>
          <a:xfrm>
            <a:off x="6701910" y="596267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90529-522A-B646-8A5F-AFD94AA227FE}"/>
              </a:ext>
            </a:extLst>
          </p:cNvPr>
          <p:cNvSpPr txBox="1"/>
          <p:nvPr/>
        </p:nvSpPr>
        <p:spPr>
          <a:xfrm>
            <a:off x="5325923" y="2596213"/>
            <a:ext cx="3028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5,7 ---  7   7   8   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F6B70-3BE7-D647-9F87-91A33F7E8484}"/>
              </a:ext>
            </a:extLst>
          </p:cNvPr>
          <p:cNvSpPr txBox="1"/>
          <p:nvPr/>
        </p:nvSpPr>
        <p:spPr>
          <a:xfrm>
            <a:off x="4272447" y="3666020"/>
            <a:ext cx="70403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rgbClr val="FF0000"/>
                </a:solidFill>
              </a:rPr>
              <a:t>5</a:t>
            </a:r>
          </a:p>
          <a:p>
            <a:pPr algn="r"/>
            <a:r>
              <a:rPr lang="en-US" sz="3200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US" sz="3200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US" sz="3200" dirty="0">
                <a:solidFill>
                  <a:srgbClr val="FF0000"/>
                </a:solidFill>
              </a:rPr>
              <a:t>7</a:t>
            </a:r>
          </a:p>
          <a:p>
            <a:pPr algn="r"/>
            <a:r>
              <a:rPr lang="en-US" sz="3200" dirty="0">
                <a:solidFill>
                  <a:srgbClr val="FF0000"/>
                </a:solidFill>
              </a:rPr>
              <a:t>---</a:t>
            </a:r>
          </a:p>
          <a:p>
            <a:pPr algn="r"/>
            <a:r>
              <a:rPr lang="en-US" sz="3200" dirty="0">
                <a:solidFill>
                  <a:srgbClr val="FF0000"/>
                </a:solidFill>
              </a:rPr>
              <a:t>8,9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747D350-F4FC-F141-A6EA-B99E5F1A9EA8}"/>
              </a:ext>
            </a:extLst>
          </p:cNvPr>
          <p:cNvCxnSpPr/>
          <p:nvPr/>
        </p:nvCxnSpPr>
        <p:spPr>
          <a:xfrm flipV="1">
            <a:off x="5526399" y="3215892"/>
            <a:ext cx="27811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C835DB-9723-634F-B480-17177BA53ED6}"/>
              </a:ext>
            </a:extLst>
          </p:cNvPr>
          <p:cNvCxnSpPr>
            <a:cxnSpLocks/>
          </p:cNvCxnSpPr>
          <p:nvPr/>
        </p:nvCxnSpPr>
        <p:spPr>
          <a:xfrm flipH="1">
            <a:off x="4992083" y="3801525"/>
            <a:ext cx="53726" cy="2694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63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53"/>
    </mc:Choice>
    <mc:Fallback xmlns="">
      <p:transition spd="slow" advTm="82453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C572-E5BA-7B42-AC68-5AFFBEB4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1-Bucket-Theta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4C13-38D6-9B48-9F8F-B0504F18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3"/>
            <a:ext cx="8686800" cy="55967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Observation 2</a:t>
            </a:r>
          </a:p>
          <a:p>
            <a:r>
              <a:rPr lang="en-US" dirty="0"/>
              <a:t>Order of the columns is not important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E41-ED86-1940-B275-9B7B8A4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68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3F8C7D-D9F2-1444-B872-42DA627CA648}"/>
              </a:ext>
            </a:extLst>
          </p:cNvPr>
          <p:cNvGraphicFramePr>
            <a:graphicFrameLocks noGrp="1"/>
          </p:cNvGraphicFramePr>
          <p:nvPr/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AD346AC-714E-BF42-BD62-62C85113E8AE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6E4F6A-DA6B-9146-B238-4C50DE4ED740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7ED69B6-D71E-4749-9632-8E1F95159FCD}"/>
              </a:ext>
            </a:extLst>
          </p:cNvPr>
          <p:cNvSpPr/>
          <p:nvPr/>
        </p:nvSpPr>
        <p:spPr>
          <a:xfrm>
            <a:off x="5967614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89B32C8-B692-8D46-8198-F0018CF2C05A}"/>
              </a:ext>
            </a:extLst>
          </p:cNvPr>
          <p:cNvSpPr/>
          <p:nvPr/>
        </p:nvSpPr>
        <p:spPr>
          <a:xfrm>
            <a:off x="7429589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397C85-A42B-1D4E-934B-03444C702BF2}"/>
              </a:ext>
            </a:extLst>
          </p:cNvPr>
          <p:cNvSpPr/>
          <p:nvPr/>
        </p:nvSpPr>
        <p:spPr>
          <a:xfrm>
            <a:off x="6701910" y="596267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D90529-522A-B646-8A5F-AFD94AA227FE}"/>
              </a:ext>
            </a:extLst>
          </p:cNvPr>
          <p:cNvSpPr txBox="1"/>
          <p:nvPr/>
        </p:nvSpPr>
        <p:spPr>
          <a:xfrm>
            <a:off x="5325923" y="2596213"/>
            <a:ext cx="30155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  5   8   7   9   7   7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6F6B70-3BE7-D647-9F87-91A33F7E8484}"/>
              </a:ext>
            </a:extLst>
          </p:cNvPr>
          <p:cNvSpPr txBox="1"/>
          <p:nvPr/>
        </p:nvSpPr>
        <p:spPr>
          <a:xfrm>
            <a:off x="4476085" y="3666020"/>
            <a:ext cx="6719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7</a:t>
            </a:r>
          </a:p>
          <a:p>
            <a:r>
              <a:rPr lang="en-US" sz="3200" dirty="0">
                <a:solidFill>
                  <a:srgbClr val="FF0000"/>
                </a:solidFill>
              </a:rPr>
              <a:t>5</a:t>
            </a:r>
          </a:p>
          <a:p>
            <a:r>
              <a:rPr lang="en-US" sz="3200" dirty="0">
                <a:solidFill>
                  <a:srgbClr val="FF0000"/>
                </a:solidFill>
              </a:rPr>
              <a:t>8  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9  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7</a:t>
            </a:r>
          </a:p>
          <a:p>
            <a:r>
              <a:rPr lang="en-US" sz="3200" dirty="0">
                <a:solidFill>
                  <a:srgbClr val="FF000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01306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1"/>
    </mc:Choice>
    <mc:Fallback xmlns="">
      <p:transition spd="slow" advTm="6179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2C572-E5BA-7B42-AC68-5AFFBEB4B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1-Bucket-Theta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64C13-38D6-9B48-9F8F-B0504F18C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3"/>
            <a:ext cx="8686800" cy="55967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Observations</a:t>
            </a:r>
          </a:p>
          <a:p>
            <a:r>
              <a:rPr lang="en-US" dirty="0"/>
              <a:t>Correctness/completeness of results unaffected if a row/column contains &lt;&gt;1  tuples</a:t>
            </a:r>
          </a:p>
          <a:p>
            <a:r>
              <a:rPr lang="en-US" dirty="0"/>
              <a:t>Order is not important</a:t>
            </a:r>
          </a:p>
          <a:p>
            <a:pPr marL="0" indent="0">
              <a:buNone/>
            </a:pPr>
            <a:r>
              <a:rPr lang="en-US" b="1" dirty="0"/>
              <a:t>Trick</a:t>
            </a:r>
          </a:p>
          <a:p>
            <a:r>
              <a:rPr lang="en-US" dirty="0"/>
              <a:t>Randomly map</a:t>
            </a:r>
            <a:br>
              <a:rPr lang="en-US" dirty="0"/>
            </a:br>
            <a:r>
              <a:rPr lang="en-US" dirty="0"/>
              <a:t>each tuple to one </a:t>
            </a:r>
            <a:br>
              <a:rPr lang="en-US" dirty="0"/>
            </a:br>
            <a:r>
              <a:rPr lang="en-US" dirty="0"/>
              <a:t>row/column</a:t>
            </a:r>
          </a:p>
          <a:p>
            <a:r>
              <a:rPr lang="en-US" dirty="0"/>
              <a:t>No preprocessing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2E41-ED86-1940-B275-9B7B8A408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69</a:t>
            </a:fld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295BB3B-E512-7645-A45E-1224040475BE}"/>
              </a:ext>
            </a:extLst>
          </p:cNvPr>
          <p:cNvGraphicFramePr>
            <a:graphicFrameLocks noGrp="1"/>
          </p:cNvGraphicFramePr>
          <p:nvPr/>
        </p:nvGraphicFramePr>
        <p:xfrm>
          <a:off x="5452623" y="3672680"/>
          <a:ext cx="2880318" cy="29520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480053">
                  <a:extLst>
                    <a:ext uri="{9D8B030D-6E8A-4147-A177-3AD203B41FA5}">
                      <a16:colId xmlns:a16="http://schemas.microsoft.com/office/drawing/2014/main" val="3909428625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686222772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786445204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251410387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309862310"/>
                    </a:ext>
                  </a:extLst>
                </a:gridCol>
                <a:gridCol w="480053">
                  <a:extLst>
                    <a:ext uri="{9D8B030D-6E8A-4147-A177-3AD203B41FA5}">
                      <a16:colId xmlns:a16="http://schemas.microsoft.com/office/drawing/2014/main" val="1698634345"/>
                    </a:ext>
                  </a:extLst>
                </a:gridCol>
              </a:tblGrid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2556943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656098119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24081718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pct80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lt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007984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73823395"/>
                  </a:ext>
                </a:extLst>
              </a:tr>
              <a:tr h="492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pattFill prst="dashDnDiag">
                      <a:fgClr>
                        <a:schemeClr val="bg1">
                          <a:lumMod val="65000"/>
                        </a:schemeClr>
                      </a:fgClr>
                      <a:bgClr>
                        <a:schemeClr val="bg1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5578722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2103CF7F-586F-3448-9E04-6A8252F3FB80}"/>
              </a:ext>
            </a:extLst>
          </p:cNvPr>
          <p:cNvSpPr txBox="1"/>
          <p:nvPr/>
        </p:nvSpPr>
        <p:spPr>
          <a:xfrm>
            <a:off x="4829219" y="3173578"/>
            <a:ext cx="39305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</a:t>
            </a:r>
          </a:p>
          <a:p>
            <a:r>
              <a:rPr lang="en-US" sz="3200" dirty="0"/>
              <a:t>5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7</a:t>
            </a:r>
          </a:p>
          <a:p>
            <a:r>
              <a:rPr lang="en-US" sz="3200" dirty="0"/>
              <a:t>8</a:t>
            </a:r>
          </a:p>
          <a:p>
            <a:r>
              <a:rPr lang="en-US" sz="3200" dirty="0"/>
              <a:t>9</a:t>
            </a:r>
          </a:p>
          <a:p>
            <a:r>
              <a:rPr lang="en-US" sz="3200" dirty="0"/>
              <a:t>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D065D1-10BC-9947-BA36-DF9F01355045}"/>
              </a:ext>
            </a:extLst>
          </p:cNvPr>
          <p:cNvSpPr txBox="1"/>
          <p:nvPr/>
        </p:nvSpPr>
        <p:spPr>
          <a:xfrm>
            <a:off x="5109108" y="2924944"/>
            <a:ext cx="3567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  5   7   7   7   8   9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9BE1DE-9248-9C4C-A1AB-0ECB45B05DA8}"/>
              </a:ext>
            </a:extLst>
          </p:cNvPr>
          <p:cNvSpPr/>
          <p:nvPr/>
        </p:nvSpPr>
        <p:spPr>
          <a:xfrm>
            <a:off x="5967614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5320114-2F73-024A-B3A6-09913953ED37}"/>
              </a:ext>
            </a:extLst>
          </p:cNvPr>
          <p:cNvSpPr/>
          <p:nvPr/>
        </p:nvSpPr>
        <p:spPr>
          <a:xfrm>
            <a:off x="7429589" y="449096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47DDC89-AE85-8F45-9F44-3C4DF94C876E}"/>
              </a:ext>
            </a:extLst>
          </p:cNvPr>
          <p:cNvSpPr/>
          <p:nvPr/>
        </p:nvSpPr>
        <p:spPr>
          <a:xfrm>
            <a:off x="6701910" y="5962675"/>
            <a:ext cx="381744" cy="3269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664A0D3-0050-714F-87B4-0E8991193609}"/>
              </a:ext>
            </a:extLst>
          </p:cNvPr>
          <p:cNvSpPr txBox="1"/>
          <p:nvPr/>
        </p:nvSpPr>
        <p:spPr>
          <a:xfrm>
            <a:off x="5477971" y="2600969"/>
            <a:ext cx="28296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1   2   3   4   5   6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AE2EF-4EF3-4A47-A59B-EF2DBFD648B9}"/>
              </a:ext>
            </a:extLst>
          </p:cNvPr>
          <p:cNvSpPr txBox="1"/>
          <p:nvPr/>
        </p:nvSpPr>
        <p:spPr>
          <a:xfrm>
            <a:off x="4451171" y="3647037"/>
            <a:ext cx="67197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1   </a:t>
            </a:r>
          </a:p>
          <a:p>
            <a:r>
              <a:rPr lang="en-US" sz="3200" dirty="0"/>
              <a:t>2   </a:t>
            </a:r>
          </a:p>
          <a:p>
            <a:r>
              <a:rPr lang="en-US" sz="3200" dirty="0"/>
              <a:t>3   </a:t>
            </a:r>
          </a:p>
          <a:p>
            <a:r>
              <a:rPr lang="en-US" sz="3200" dirty="0"/>
              <a:t>4   </a:t>
            </a:r>
          </a:p>
          <a:p>
            <a:r>
              <a:rPr lang="en-US" sz="3200" dirty="0"/>
              <a:t>5   </a:t>
            </a:r>
          </a:p>
          <a:p>
            <a:r>
              <a:rPr lang="en-US" sz="3200" dirty="0"/>
              <a:t>6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F22EEB-40D0-AB4D-8B48-DD32D253654F}"/>
              </a:ext>
            </a:extLst>
          </p:cNvPr>
          <p:cNvCxnSpPr/>
          <p:nvPr/>
        </p:nvCxnSpPr>
        <p:spPr>
          <a:xfrm flipV="1">
            <a:off x="5526399" y="3215892"/>
            <a:ext cx="27811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07D0650-6576-294C-BF2D-2F8CE4FF2C90}"/>
              </a:ext>
            </a:extLst>
          </p:cNvPr>
          <p:cNvCxnSpPr>
            <a:cxnSpLocks/>
          </p:cNvCxnSpPr>
          <p:nvPr/>
        </p:nvCxnSpPr>
        <p:spPr>
          <a:xfrm flipH="1">
            <a:off x="4950322" y="3789040"/>
            <a:ext cx="53726" cy="269431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296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898"/>
    </mc:Choice>
    <mc:Fallback xmlns="">
      <p:transition spd="slow" advTm="88898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6F2529"/>
                </a:solidFill>
              </a:rPr>
              <a:t>Abstraction</a:t>
            </a:r>
            <a:r>
              <a:rPr lang="en-US" sz="2800" dirty="0"/>
              <a:t>: Developers are </a:t>
            </a:r>
            <a:r>
              <a:rPr lang="en-US" sz="2800" b="1" dirty="0"/>
              <a:t>NOT</a:t>
            </a:r>
            <a:r>
              <a:rPr lang="en-US" sz="2800" dirty="0"/>
              <a:t> reading from/writing to files explicitly. A distributed storage layer handles all data accesses and utilizes distributed RAM</a:t>
            </a:r>
          </a:p>
          <a:p>
            <a:endParaRPr lang="en-US" sz="2800" dirty="0"/>
          </a:p>
          <a:p>
            <a:r>
              <a:rPr lang="en-US" sz="2800" dirty="0"/>
              <a:t>MapReduce: Everything is written to the DFS (HDD) to handle fault-tolerance and distribution</a:t>
            </a:r>
          </a:p>
          <a:p>
            <a:endParaRPr lang="en-US" sz="1800" dirty="0"/>
          </a:p>
          <a:p>
            <a:r>
              <a:rPr lang="en-US" sz="2800" dirty="0"/>
              <a:t>Spark key concept: Resilient Distributed Datasets (RDDs)</a:t>
            </a:r>
            <a:endParaRPr lang="en-US" sz="12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42"/>
    </mc:Choice>
    <mc:Fallback xmlns="">
      <p:transition spd="slow" advTm="94742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1-Bucket-Theta: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tuple </a:t>
            </a:r>
          </a:p>
          <a:p>
            <a:pPr lvl="1"/>
            <a:r>
              <a:rPr lang="en-US" dirty="0"/>
              <a:t>matrix-to-reducer mapping lookup table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70</a:t>
            </a:fld>
            <a:endParaRPr lang="el-GR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6137000"/>
              </p:ext>
            </p:extLst>
          </p:nvPr>
        </p:nvGraphicFramePr>
        <p:xfrm>
          <a:off x="2051720" y="1875680"/>
          <a:ext cx="1266093" cy="329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9" name="Equation" r:id="rId4" imgW="635000" imgH="165100" progId="Equation.3">
                  <p:embed/>
                </p:oleObj>
              </mc:Choice>
              <mc:Fallback>
                <p:oleObj name="Equation" r:id="rId4" imgW="635000" imgH="1651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51720" y="1875680"/>
                        <a:ext cx="1266093" cy="329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 descr="Untitled6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3275913"/>
            <a:ext cx="6774214" cy="2685274"/>
          </a:xfrm>
          <a:prstGeom prst="rect">
            <a:avLst/>
          </a:prstGeom>
        </p:spPr>
      </p:pic>
      <p:pic>
        <p:nvPicPr>
          <p:cNvPr id="10" name="Picture 9" descr="Untitled5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371" y="1368807"/>
            <a:ext cx="2162466" cy="237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54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71"/>
    </mc:Choice>
    <mc:Fallback xmlns="">
      <p:transition spd="slow" advTm="14707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1-Bucket-Theta: 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Input:</a:t>
            </a:r>
          </a:p>
          <a:p>
            <a:pPr lvl="1"/>
            <a:r>
              <a:rPr lang="en-US" dirty="0"/>
              <a:t>(ID, [(x</a:t>
            </a:r>
            <a:r>
              <a:rPr lang="en-US" baseline="-25000" dirty="0"/>
              <a:t>1</a:t>
            </a:r>
            <a:r>
              <a:rPr lang="en-US" dirty="0"/>
              <a:t>, origin</a:t>
            </a:r>
            <a:r>
              <a:rPr lang="en-US" baseline="-25000" dirty="0"/>
              <a:t>1</a:t>
            </a:r>
            <a:r>
              <a:rPr lang="en-US" dirty="0"/>
              <a:t>), … , 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, </a:t>
            </a:r>
            <a:r>
              <a:rPr lang="en-US" dirty="0" err="1"/>
              <a:t>origin</a:t>
            </a:r>
            <a:r>
              <a:rPr lang="en-US" baseline="-25000" dirty="0" err="1"/>
              <a:t>k</a:t>
            </a:r>
            <a:r>
              <a:rPr lang="en-US" dirty="0"/>
              <a:t>)])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71</a:t>
            </a:fld>
            <a:endParaRPr lang="el-GR"/>
          </a:p>
        </p:txBody>
      </p:sp>
      <p:pic>
        <p:nvPicPr>
          <p:cNvPr id="5" name="Picture 4" descr="Untitled7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3022748"/>
            <a:ext cx="7828257" cy="297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1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76"/>
    </mc:Choice>
    <mc:Fallback xmlns="">
      <p:transition spd="slow" advTm="36376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1-Bucket-Theta Example</a:t>
            </a:r>
            <a:endParaRPr lang="en-US" dirty="0"/>
          </a:p>
        </p:txBody>
      </p:sp>
      <p:pic>
        <p:nvPicPr>
          <p:cNvPr id="5" name="Content Placeholder 4" descr="Untitled8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14" b="-20414"/>
          <a:stretch>
            <a:fillRect/>
          </a:stretch>
        </p:blipFill>
        <p:spPr>
          <a:xfrm>
            <a:off x="16124" y="1844825"/>
            <a:ext cx="8975476" cy="46385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72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98735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13"/>
    </mc:Choice>
    <mc:Fallback xmlns="">
      <p:transition spd="slow" advTm="97713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Randomization?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Avoids pre-processing step to assign row/column IDs to records </a:t>
            </a:r>
          </a:p>
          <a:p>
            <a:r>
              <a:rPr lang="en-US" dirty="0"/>
              <a:t>Effectively removes output skew </a:t>
            </a:r>
          </a:p>
          <a:p>
            <a:r>
              <a:rPr lang="en-US" dirty="0"/>
              <a:t>Input sizes very close to target </a:t>
            </a:r>
          </a:p>
          <a:p>
            <a:pPr lvl="1"/>
            <a:r>
              <a:rPr lang="en-US" sz="2800" dirty="0" err="1"/>
              <a:t>Chernoff</a:t>
            </a:r>
            <a:r>
              <a:rPr lang="en-US" sz="2800" dirty="0"/>
              <a:t> bound: due to large number of records per reducer, probability of receiving 10% or more over target is virtually zero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73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1463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25"/>
    </mc:Choice>
    <mc:Fallback xmlns="">
      <p:transition spd="slow" advTm="68525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Remaining Challenges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19200"/>
                <a:ext cx="8534400" cy="4906963"/>
              </a:xfrm>
            </p:spPr>
            <p:txBody>
              <a:bodyPr/>
              <a:lstStyle/>
              <a:p>
                <a:r>
                  <a:rPr lang="en-US" dirty="0"/>
                  <a:t>What is the best way to cover all true-valued cells?</a:t>
                </a:r>
              </a:p>
              <a:p>
                <a:pPr lvl="1"/>
                <a:r>
                  <a:rPr lang="en-US" sz="2800" dirty="0"/>
                  <a:t>Assume r reducers</a:t>
                </a:r>
              </a:p>
              <a:p>
                <a:pPr lvl="1"/>
                <a:r>
                  <a:rPr lang="en-US" sz="2800" dirty="0"/>
                  <a:t>Partition the space to r squares, each of size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d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 |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rad>
                  </m:oMath>
                </a14:m>
                <a:endParaRPr lang="en-US" sz="2800" dirty="0"/>
              </a:p>
              <a:p>
                <a:pPr lvl="1"/>
                <a:r>
                  <a:rPr lang="en-US" sz="2800" dirty="0"/>
                  <a:t>Constant factor from optimal partitioning</a:t>
                </a:r>
              </a:p>
              <a:p>
                <a:r>
                  <a:rPr lang="en-US" dirty="0"/>
                  <a:t>How do we know which cells are not empty? </a:t>
                </a:r>
              </a:p>
              <a:p>
                <a:pPr lvl="1"/>
                <a:r>
                  <a:rPr lang="en-US" sz="2800" dirty="0"/>
                  <a:t>Maintain histogram statistics</a:t>
                </a:r>
              </a:p>
              <a:p>
                <a:pPr lvl="1"/>
                <a:r>
                  <a:rPr lang="en-US" sz="2800" dirty="0"/>
                  <a:t>Do not send S tuples when T histogram is empty (and vice versa)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19200"/>
                <a:ext cx="8534400" cy="4906963"/>
              </a:xfrm>
              <a:blipFill>
                <a:blip r:embed="rId3"/>
                <a:stretch>
                  <a:fillRect l="-1935" t="-1813" b="-8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/>
          <a:p>
            <a:fld id="{F3D810CF-7721-467B-BBE4-84048C2DAA10}" type="slidenum">
              <a:rPr lang="el-GR" smtClean="0"/>
              <a:pPr/>
              <a:t>74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511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03"/>
    </mc:Choice>
    <mc:Fallback xmlns="">
      <p:transition spd="slow" advTm="147603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534400" cy="5378151"/>
          </a:xfrm>
        </p:spPr>
        <p:txBody>
          <a:bodyPr/>
          <a:lstStyle/>
          <a:p>
            <a:r>
              <a:rPr lang="en-US" dirty="0"/>
              <a:t>Spark richer model than MapReduce</a:t>
            </a:r>
          </a:p>
          <a:p>
            <a:pPr lvl="1"/>
            <a:r>
              <a:rPr lang="en-US" sz="2800" dirty="0"/>
              <a:t>Addresses some of the major problems of MapReduce</a:t>
            </a:r>
          </a:p>
          <a:p>
            <a:endParaRPr lang="en-US" dirty="0"/>
          </a:p>
          <a:p>
            <a:r>
              <a:rPr lang="en-US" dirty="0"/>
              <a:t>Adding more machines is not always a solution</a:t>
            </a:r>
          </a:p>
          <a:p>
            <a:pPr lvl="1"/>
            <a:r>
              <a:rPr lang="en-US" sz="2800" dirty="0"/>
              <a:t>Skew can drastically reduce degree of parallelism</a:t>
            </a:r>
          </a:p>
          <a:p>
            <a:pPr lvl="1"/>
            <a:r>
              <a:rPr lang="en-US" sz="2800" dirty="0"/>
              <a:t>Need to have suitable algorithms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7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67"/>
    </mc:Choice>
    <mc:Fallback xmlns="">
      <p:transition spd="slow" advTm="63567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M. </a:t>
            </a:r>
            <a:r>
              <a:rPr lang="en-US" sz="2400" dirty="0" err="1"/>
              <a:t>Zaharia</a:t>
            </a:r>
            <a:r>
              <a:rPr lang="en-US" sz="2400" dirty="0"/>
              <a:t>, </a:t>
            </a:r>
            <a:r>
              <a:rPr lang="en-US" sz="2400" dirty="0" err="1"/>
              <a:t>et.al</a:t>
            </a:r>
            <a:r>
              <a:rPr lang="en-US" sz="2400" dirty="0"/>
              <a:t>.: “Resilient Distributed Datasets: A Fault-Tolerant Abstraction for In-Memory Cluster Computing”, NSDI 2012.</a:t>
            </a:r>
          </a:p>
          <a:p>
            <a:r>
              <a:rPr lang="en-US" sz="2400" dirty="0" err="1"/>
              <a:t>Armbrust</a:t>
            </a:r>
            <a:r>
              <a:rPr lang="en-US" sz="2400" dirty="0"/>
              <a:t> et al.: Spark SQL: Relational Data Processing in Spark. SIGMOD Conference 2015: 1383-1394</a:t>
            </a:r>
          </a:p>
          <a:p>
            <a:r>
              <a:rPr lang="en-US" sz="2400" dirty="0" err="1"/>
              <a:t>Shivnath</a:t>
            </a:r>
            <a:r>
              <a:rPr lang="en-US" sz="2400" dirty="0"/>
              <a:t> </a:t>
            </a:r>
            <a:r>
              <a:rPr lang="en-US" sz="2400" dirty="0" err="1"/>
              <a:t>Babu</a:t>
            </a:r>
            <a:r>
              <a:rPr lang="en-US" sz="2400" dirty="0"/>
              <a:t>, </a:t>
            </a:r>
            <a:r>
              <a:rPr lang="en-US" sz="2400" dirty="0" err="1"/>
              <a:t>Herodotos</a:t>
            </a:r>
            <a:r>
              <a:rPr lang="en-US" sz="2400" dirty="0"/>
              <a:t> </a:t>
            </a:r>
            <a:r>
              <a:rPr lang="en-US" sz="2400" dirty="0" err="1"/>
              <a:t>Herodotou</a:t>
            </a:r>
            <a:r>
              <a:rPr lang="en-US" sz="2400" dirty="0"/>
              <a:t>: Massively Parallel Databases and MapReduce Systems. Foundations and Trends in Databases 5(1): 1-104 (2013). </a:t>
            </a:r>
            <a:r>
              <a:rPr lang="en-US" sz="2400" b="1" dirty="0"/>
              <a:t>Section 5</a:t>
            </a:r>
            <a:r>
              <a:rPr lang="en-US" sz="2400" dirty="0"/>
              <a:t>. Available online at </a:t>
            </a:r>
            <a:r>
              <a:rPr lang="en-US" sz="2400" dirty="0">
                <a:hlinkClick r:id="rId2"/>
              </a:rPr>
              <a:t>http://www.nowpublishers.com/article/Details/DBS-036</a:t>
            </a:r>
            <a:endParaRPr lang="en-US" sz="2400" dirty="0"/>
          </a:p>
          <a:p>
            <a:r>
              <a:rPr lang="en-US" sz="2400" dirty="0" err="1"/>
              <a:t>Alper</a:t>
            </a:r>
            <a:r>
              <a:rPr lang="en-US" sz="2400" dirty="0"/>
              <a:t> </a:t>
            </a:r>
            <a:r>
              <a:rPr lang="en-US" sz="2400" dirty="0" err="1"/>
              <a:t>Okcan</a:t>
            </a:r>
            <a:r>
              <a:rPr lang="en-US" sz="2400" dirty="0"/>
              <a:t> </a:t>
            </a:r>
            <a:r>
              <a:rPr lang="en-US" sz="2400" dirty="0" err="1"/>
              <a:t>et.al</a:t>
            </a:r>
            <a:r>
              <a:rPr lang="en-US" sz="2400" dirty="0"/>
              <a:t>.: Processing theta-joins using MapReduce. SIGMOD Conference 2011. </a:t>
            </a:r>
            <a:r>
              <a:rPr lang="en-US" sz="2400" dirty="0">
                <a:hlinkClick r:id="rId3"/>
              </a:rPr>
              <a:t>http://www.ccs.neu.edu/home/mirek/papers/2011-SIGMOD-ParallelJoins.pdf</a:t>
            </a:r>
            <a:endParaRPr lang="en-US" sz="2400" dirty="0"/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21"/>
    </mc:Choice>
    <mc:Fallback xmlns="">
      <p:transition spd="slow" advTm="57421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Technical readings</a:t>
            </a:r>
          </a:p>
          <a:p>
            <a:r>
              <a:rPr lang="en-US" sz="2400" dirty="0"/>
              <a:t>Spark DATABRICKS tutorial: </a:t>
            </a:r>
            <a:r>
              <a:rPr lang="en-US" sz="2400" dirty="0">
                <a:hlinkClick r:id="rId2"/>
              </a:rPr>
              <a:t>https://www.youtube.com/watch?v=VWeWViFCzzg</a:t>
            </a:r>
            <a:endParaRPr lang="en-US" sz="2400" dirty="0"/>
          </a:p>
          <a:p>
            <a:r>
              <a:rPr lang="en-US" sz="2400" dirty="0"/>
              <a:t>Spark references: </a:t>
            </a:r>
          </a:p>
          <a:p>
            <a:pPr lvl="1"/>
            <a:r>
              <a:rPr lang="en-US" sz="2000" dirty="0"/>
              <a:t>Learning Spark: Lightning-Fast Big Data Analysis. Holden </a:t>
            </a:r>
            <a:r>
              <a:rPr lang="en-US" sz="2000" dirty="0" err="1"/>
              <a:t>Karau</a:t>
            </a:r>
            <a:r>
              <a:rPr lang="en-US" sz="2000" dirty="0"/>
              <a:t>, Andy </a:t>
            </a:r>
            <a:r>
              <a:rPr lang="en-US" sz="2000" dirty="0" err="1"/>
              <a:t>Konwinski</a:t>
            </a:r>
            <a:r>
              <a:rPr lang="en-US" sz="2000" dirty="0"/>
              <a:t>, Patrick Wendell, </a:t>
            </a:r>
            <a:r>
              <a:rPr lang="en-US" sz="2000" dirty="0" err="1"/>
              <a:t>Matei</a:t>
            </a:r>
            <a:r>
              <a:rPr lang="en-US" sz="2000" dirty="0"/>
              <a:t> </a:t>
            </a:r>
            <a:r>
              <a:rPr lang="en-US" sz="2000" dirty="0" err="1"/>
              <a:t>Zaharia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Official documentation at </a:t>
            </a:r>
            <a:r>
              <a:rPr lang="en-US" sz="2000" dirty="0">
                <a:hlinkClick r:id="rId3"/>
              </a:rPr>
              <a:t>http://spark.apache.org</a:t>
            </a:r>
            <a:r>
              <a:rPr lang="en-US" sz="2000" dirty="0"/>
              <a:t>, </a:t>
            </a:r>
            <a:r>
              <a:rPr lang="en-US" sz="2000" dirty="0">
                <a:hlinkClick r:id="rId4"/>
              </a:rPr>
              <a:t>http://spark.apache.org/docs/latest/quick-start.html</a:t>
            </a:r>
            <a:r>
              <a:rPr lang="en-US" sz="2000" dirty="0"/>
              <a:t>,  </a:t>
            </a:r>
            <a:r>
              <a:rPr lang="en-US" sz="2000" dirty="0">
                <a:hlinkClick r:id="rId5"/>
              </a:rPr>
              <a:t>http://spark.apache.org/docs/latest/programming-guide.html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810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43"/>
    </mc:Choice>
    <mc:Fallback xmlns="">
      <p:transition spd="slow" advTm="734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06143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Distributed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fault-tolerant </a:t>
            </a:r>
            <a:r>
              <a:rPr lang="en-US" dirty="0"/>
              <a:t>collections of elements that 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can be operated in parallel</a:t>
            </a:r>
          </a:p>
          <a:p>
            <a:r>
              <a:rPr lang="en-US" dirty="0"/>
              <a:t>Created by</a:t>
            </a:r>
          </a:p>
          <a:p>
            <a:pPr lvl="1"/>
            <a:r>
              <a:rPr lang="en-US" dirty="0"/>
              <a:t>Loading of data from stable storage, e.g., from HDFS</a:t>
            </a:r>
          </a:p>
          <a:p>
            <a:pPr lvl="1"/>
            <a:r>
              <a:rPr lang="en-US" dirty="0"/>
              <a:t>Manipulation of existing RDDs</a:t>
            </a:r>
          </a:p>
          <a:p>
            <a:r>
              <a:rPr lang="en-US" dirty="0"/>
              <a:t>Core properties</a:t>
            </a:r>
          </a:p>
          <a:p>
            <a:pPr lvl="1"/>
            <a:r>
              <a:rPr lang="en-US" dirty="0"/>
              <a:t>Immutable</a:t>
            </a:r>
          </a:p>
          <a:p>
            <a:pPr lvl="1"/>
            <a:r>
              <a:rPr lang="en-US" dirty="0"/>
              <a:t>Distributed</a:t>
            </a:r>
          </a:p>
          <a:p>
            <a:pPr lvl="1"/>
            <a:r>
              <a:rPr lang="en-US" dirty="0"/>
              <a:t>Lazily evaluated</a:t>
            </a:r>
          </a:p>
          <a:p>
            <a:pPr lvl="1"/>
            <a:r>
              <a:rPr lang="en-US" dirty="0"/>
              <a:t>Cacheable </a:t>
            </a:r>
            <a:r>
              <a:rPr lang="en-US" dirty="0">
                <a:sym typeface="Wingdings"/>
              </a:rPr>
              <a:t> by default, stored in memory!</a:t>
            </a:r>
            <a:endParaRPr lang="en-US" dirty="0"/>
          </a:p>
          <a:p>
            <a:pPr lvl="1"/>
            <a:r>
              <a:rPr lang="en-US" dirty="0"/>
              <a:t>Replicated </a:t>
            </a:r>
            <a:r>
              <a:rPr lang="en-US" b="1" i="1" dirty="0"/>
              <a:t>on request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1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160"/>
    </mc:Choice>
    <mc:Fallback xmlns="">
      <p:transition spd="slow" advTm="26316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Resilient Distributed Datasets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54675"/>
          </a:xfrm>
        </p:spPr>
        <p:txBody>
          <a:bodyPr/>
          <a:lstStyle/>
          <a:p>
            <a:r>
              <a:rPr lang="en-US" sz="4000" dirty="0"/>
              <a:t>RDDs contain</a:t>
            </a:r>
          </a:p>
          <a:p>
            <a:pPr lvl="1"/>
            <a:r>
              <a:rPr lang="en-US" sz="3200" dirty="0"/>
              <a:t>Details about the data</a:t>
            </a:r>
          </a:p>
          <a:p>
            <a:pPr lvl="2"/>
            <a:r>
              <a:rPr lang="en-US" sz="2800" dirty="0"/>
              <a:t>Data location, or data itself</a:t>
            </a:r>
          </a:p>
          <a:p>
            <a:pPr lvl="1"/>
            <a:r>
              <a:rPr lang="en-US" sz="3200" dirty="0"/>
              <a:t>Lineage (history) information to enable recreating a lost split of an RDD</a:t>
            </a:r>
          </a:p>
          <a:p>
            <a:pPr lvl="2"/>
            <a:r>
              <a:rPr lang="en-US" sz="2800" dirty="0">
                <a:solidFill>
                  <a:schemeClr val="accent1"/>
                </a:solidFill>
              </a:rPr>
              <a:t>Dependencies from other RDDs</a:t>
            </a:r>
          </a:p>
          <a:p>
            <a:pPr lvl="2"/>
            <a:r>
              <a:rPr lang="en-US" sz="2800" dirty="0">
                <a:solidFill>
                  <a:srgbClr val="FF0000"/>
                </a:solidFill>
              </a:rPr>
              <a:t>Functions/transformations</a:t>
            </a:r>
          </a:p>
          <a:p>
            <a:pPr lvl="2"/>
            <a:r>
              <a:rPr lang="en-US" sz="2800" dirty="0"/>
              <a:t>E.g., </a:t>
            </a:r>
            <a:br>
              <a:rPr lang="en-US" sz="2800" dirty="0"/>
            </a:br>
            <a:r>
              <a:rPr lang="en-US" sz="2800" dirty="0"/>
              <a:t>RDD1=</a:t>
            </a:r>
            <a:r>
              <a:rPr lang="en-US" sz="2800" dirty="0" err="1"/>
              <a:t>sc.textFile</a:t>
            </a:r>
            <a:r>
              <a:rPr lang="en-US" sz="2800" dirty="0"/>
              <a:t>("</a:t>
            </a:r>
            <a:r>
              <a:rPr lang="en-US" sz="2800" dirty="0" err="1"/>
              <a:t>hdfs</a:t>
            </a:r>
            <a:r>
              <a:rPr lang="en-US" sz="2800" dirty="0"/>
              <a:t>://...");</a:t>
            </a:r>
            <a:br>
              <a:rPr lang="en-US" sz="2800" dirty="0"/>
            </a:br>
            <a:r>
              <a:rPr lang="en-US" sz="2800" dirty="0"/>
              <a:t>RDD2=</a:t>
            </a:r>
            <a:r>
              <a:rPr lang="en-US" sz="2800" dirty="0">
                <a:solidFill>
                  <a:schemeClr val="accent1"/>
                </a:solidFill>
              </a:rPr>
              <a:t>RDD1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FF0000"/>
                </a:solidFill>
              </a:rPr>
              <a:t>filter</a:t>
            </a:r>
            <a:r>
              <a:rPr lang="en-US" sz="2800" dirty="0"/>
              <a:t>(</a:t>
            </a:r>
            <a:r>
              <a:rPr lang="mr-IN" sz="2800" dirty="0"/>
              <a:t>…</a:t>
            </a:r>
            <a:r>
              <a:rPr lang="en-US" sz="2800" dirty="0"/>
              <a:t>); </a:t>
            </a:r>
            <a:br>
              <a:rPr lang="en-US" sz="2800" dirty="0"/>
            </a:br>
            <a:r>
              <a:rPr lang="en-US" sz="2800" dirty="0"/>
              <a:t>RDD3=</a:t>
            </a:r>
            <a:r>
              <a:rPr lang="en-US" sz="2800" dirty="0">
                <a:solidFill>
                  <a:schemeClr val="accent1"/>
                </a:solidFill>
              </a:rPr>
              <a:t>RDD2</a:t>
            </a:r>
            <a:r>
              <a:rPr lang="en-US" sz="2800" dirty="0"/>
              <a:t>.</a:t>
            </a:r>
            <a:r>
              <a:rPr lang="en-US" sz="2800" dirty="0">
                <a:solidFill>
                  <a:srgbClr val="FF0000"/>
                </a:solidFill>
              </a:rPr>
              <a:t>map</a:t>
            </a:r>
            <a:r>
              <a:rPr lang="en-US" sz="2800" dirty="0"/>
              <a:t>(</a:t>
            </a:r>
            <a:r>
              <a:rPr lang="mr-IN" sz="2800" dirty="0"/>
              <a:t>…</a:t>
            </a:r>
            <a:r>
              <a:rPr lang="en-US" sz="2800" dirty="0"/>
              <a:t>); </a:t>
            </a:r>
            <a:r>
              <a:rPr lang="mr-IN" sz="2800" dirty="0"/>
              <a:t>…</a:t>
            </a:r>
            <a:endParaRPr lang="en-US" sz="2800" dirty="0"/>
          </a:p>
          <a:p>
            <a:endParaRPr lang="en-US" sz="4200" dirty="0"/>
          </a:p>
          <a:p>
            <a:pPr lvl="2"/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4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105"/>
    </mc:Choice>
    <mc:Fallback xmlns="">
      <p:transition spd="slow" advTm="10310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8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9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6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0.9|0.6|0.4|0.4|0.5|0.5|25.8|35.7|9.2|2.8|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9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0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2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7"/>
</p:tagLst>
</file>

<file path=ppt/theme/theme1.xml><?xml version="1.0" encoding="utf-8"?>
<a:theme xmlns:a="http://schemas.openxmlformats.org/drawingml/2006/main" name="original-dia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original-dias-template</Template>
  <TotalTime>11569</TotalTime>
  <Words>3523</Words>
  <Application>Microsoft Macintosh PowerPoint</Application>
  <PresentationFormat>On-screen Show (4:3)</PresentationFormat>
  <Paragraphs>967</Paragraphs>
  <Slides>77</Slides>
  <Notes>71</Notes>
  <HiddenSlides>2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0" baseType="lpstr">
      <vt:lpstr>ＭＳ 明朝</vt:lpstr>
      <vt:lpstr>Arial</vt:lpstr>
      <vt:lpstr>Calibri</vt:lpstr>
      <vt:lpstr>Cambria Math</vt:lpstr>
      <vt:lpstr>Consolas</vt:lpstr>
      <vt:lpstr>Corbel</vt:lpstr>
      <vt:lpstr>Courier New</vt:lpstr>
      <vt:lpstr>Gill Sans MT</vt:lpstr>
      <vt:lpstr>Source Sans Pro</vt:lpstr>
      <vt:lpstr>Source Sans Pro Light</vt:lpstr>
      <vt:lpstr>Wingdings</vt:lpstr>
      <vt:lpstr>original-dias-template</vt:lpstr>
      <vt:lpstr>Equation</vt:lpstr>
      <vt:lpstr>CS422 Database systems</vt:lpstr>
      <vt:lpstr>PowerPoint Presentation</vt:lpstr>
      <vt:lpstr>Problems with MapReduce</vt:lpstr>
      <vt:lpstr>The data flow model</vt:lpstr>
      <vt:lpstr>The Spark Unified Stack</vt:lpstr>
      <vt:lpstr>Architectural choices of Spark</vt:lpstr>
      <vt:lpstr>Storage layer</vt:lpstr>
      <vt:lpstr>Resilient Distributed Datasets</vt:lpstr>
      <vt:lpstr>Resilient Distributed Datasets (2)</vt:lpstr>
      <vt:lpstr>RDDs Vs Hadoop HDFS</vt:lpstr>
      <vt:lpstr>Architectural choices of Spark</vt:lpstr>
      <vt:lpstr>PowerPoint Presentation</vt:lpstr>
      <vt:lpstr>PowerPoint Presentation</vt:lpstr>
      <vt:lpstr>Spark: Dataflow and RDDs</vt:lpstr>
      <vt:lpstr>Spark: Dataflow and RDDs (2)</vt:lpstr>
      <vt:lpstr>Lazy evaluation in Spark</vt:lpstr>
      <vt:lpstr>Design choices of Big Data systems</vt:lpstr>
      <vt:lpstr>Resource Management</vt:lpstr>
      <vt:lpstr>Resource Management (2)</vt:lpstr>
      <vt:lpstr>Architectural choices of Spark</vt:lpstr>
      <vt:lpstr>Fault tolerance</vt:lpstr>
      <vt:lpstr>Data safety</vt:lpstr>
      <vt:lpstr>Job recovery in Spark</vt:lpstr>
      <vt:lpstr>Job recovery in Spark (2)</vt:lpstr>
      <vt:lpstr>Spark SQL</vt:lpstr>
      <vt:lpstr>The Spark Unified Stack</vt:lpstr>
      <vt:lpstr>Limitations of vanilla Spark</vt:lpstr>
      <vt:lpstr>The RDD coding nightmare!</vt:lpstr>
      <vt:lpstr>Plan of attack</vt:lpstr>
      <vt:lpstr>Spark SQL programming interface</vt:lpstr>
      <vt:lpstr>Data model</vt:lpstr>
      <vt:lpstr>Key notion: Data frames</vt:lpstr>
      <vt:lpstr>PowerPoint Presentation</vt:lpstr>
      <vt:lpstr>DataFrame operators</vt:lpstr>
      <vt:lpstr>User Defined Functions (UDFs)</vt:lpstr>
      <vt:lpstr>Optimization principles</vt:lpstr>
      <vt:lpstr>Catalyst optimizer</vt:lpstr>
      <vt:lpstr>Abstract syntax trees</vt:lpstr>
      <vt:lpstr>Optimization process</vt:lpstr>
      <vt:lpstr>Optimization process</vt:lpstr>
      <vt:lpstr>Optimization process</vt:lpstr>
      <vt:lpstr>PowerPoint Presentation</vt:lpstr>
      <vt:lpstr>Optimization process</vt:lpstr>
      <vt:lpstr>Code Generation</vt:lpstr>
      <vt:lpstr>Catalyst Rules</vt:lpstr>
      <vt:lpstr>Transformations on ASTs</vt:lpstr>
      <vt:lpstr>Transformations on ASTs (2)</vt:lpstr>
      <vt:lpstr>Holistic optimization</vt:lpstr>
      <vt:lpstr>PowerPoint Presentation</vt:lpstr>
      <vt:lpstr>Optimizing UDFs</vt:lpstr>
      <vt:lpstr>Optimizing UDFs</vt:lpstr>
      <vt:lpstr>Advantages of model over SQL</vt:lpstr>
      <vt:lpstr>PowerPoint Presentation</vt:lpstr>
      <vt:lpstr>Handling skew</vt:lpstr>
      <vt:lpstr>Problems with skew</vt:lpstr>
      <vt:lpstr>Problems with skew</vt:lpstr>
      <vt:lpstr>Warm-up: word-count in MR</vt:lpstr>
      <vt:lpstr>How about joins?</vt:lpstr>
      <vt:lpstr>Problems With Standard Approach</vt:lpstr>
      <vt:lpstr>Reducer-Centric Cost Model</vt:lpstr>
      <vt:lpstr>Optimization Goal Revisited</vt:lpstr>
      <vt:lpstr>Partitioning the load</vt:lpstr>
      <vt:lpstr>PowerPoint Presentation</vt:lpstr>
      <vt:lpstr>Theta-Join Model</vt:lpstr>
      <vt:lpstr>A first attempt: Cartesian product</vt:lpstr>
      <vt:lpstr>Discussion on first attempt</vt:lpstr>
      <vt:lpstr>1-Bucket-Theta algorithm</vt:lpstr>
      <vt:lpstr>1-Bucket-Theta algorithm</vt:lpstr>
      <vt:lpstr>1-Bucket-Theta algorithm</vt:lpstr>
      <vt:lpstr>1-Bucket-Theta: Map</vt:lpstr>
      <vt:lpstr>1-Bucket-Theta: Reduce</vt:lpstr>
      <vt:lpstr>1-Bucket-Theta Example</vt:lpstr>
      <vt:lpstr>Why Randomization?</vt:lpstr>
      <vt:lpstr>Remaining Challenges</vt:lpstr>
      <vt:lpstr>Summary</vt:lpstr>
      <vt:lpstr>Reading material</vt:lpstr>
      <vt:lpstr>Reading material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QPipe and CJOIN</dc:title>
  <dc:creator>kingherc</dc:creator>
  <cp:lastModifiedBy>Odysseas Papapetrou</cp:lastModifiedBy>
  <cp:revision>3501</cp:revision>
  <cp:lastPrinted>2012-06-05T13:28:11Z</cp:lastPrinted>
  <dcterms:created xsi:type="dcterms:W3CDTF">2011-11-21T20:18:23Z</dcterms:created>
  <dcterms:modified xsi:type="dcterms:W3CDTF">2018-04-17T21:44:10Z</dcterms:modified>
</cp:coreProperties>
</file>